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7" r:id="rId2"/>
    <p:sldId id="262" r:id="rId3"/>
    <p:sldId id="267" r:id="rId4"/>
    <p:sldId id="264" r:id="rId5"/>
    <p:sldId id="266" r:id="rId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09">
          <p15:clr>
            <a:srgbClr val="A4A3A4"/>
          </p15:clr>
        </p15:guide>
        <p15:guide id="2">
          <p15:clr>
            <a:srgbClr val="A4A3A4"/>
          </p15:clr>
        </p15:guide>
      </p15:sldGuideLst>
    </p:ext>
    <p:ext uri="{2D200454-40CA-4A62-9FC3-DE9A4176ACB9}">
      <p15:notesGuideLst xmlns:p15="http://schemas.microsoft.com/office/powerpoint/2012/main">
        <p15:guide id="1" orient="horz" pos="2930">
          <p15:clr>
            <a:srgbClr val="A4A3A4"/>
          </p15:clr>
        </p15:guide>
        <p15:guide id="2" pos="21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0000FF"/>
    <a:srgbClr val="0034FD"/>
    <a:srgbClr val="6DAFEC"/>
    <a:srgbClr val="00CCCC"/>
    <a:srgbClr val="EBC000"/>
    <a:srgbClr val="33C4E4"/>
    <a:srgbClr val="2F2FEC"/>
    <a:srgbClr val="C29C09"/>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416" y="72"/>
      </p:cViewPr>
      <p:guideLst>
        <p:guide orient="horz" pos="2109"/>
        <p:guide/>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48" d="100"/>
          <a:sy n="48" d="100"/>
        </p:scale>
        <p:origin x="2684" y="52"/>
      </p:cViewPr>
      <p:guideLst>
        <p:guide orient="horz" pos="2930"/>
        <p:guide pos="219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9A32BE7-F2A6-45A8-8DD9-5A103F1E7C9D}" type="datetimeFigureOut">
              <a:rPr lang="zh-CN" altLang="en-US"/>
              <a:t>2021-7-6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EDAAA92-57CE-47F6-B0F8-23BCB56153E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r>
              <a:rPr kumimoji="1" lang="en-US" altLang="zh-CN" b="1">
                <a:latin typeface="华文宋体" panose="02010600040101010101" pitchFamily="2" charset="-122"/>
                <a:ea typeface="华文宋体" panose="02010600040101010101" pitchFamily="2" charset="-122"/>
              </a:rPr>
              <a:t> ~ </a:t>
            </a:r>
            <a:endParaRPr lang="zh-CN" altLang="en-US"/>
          </a:p>
        </p:txBody>
      </p:sp>
      <p:sp>
        <p:nvSpPr>
          <p:cNvPr id="614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66F7ABD-07CE-41C1-985A-B80E04689218}" type="slidenum">
              <a:rPr lang="zh-CN" altLang="en-US" smtClean="0"/>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r>
              <a:rPr kumimoji="1" lang="en-US" altLang="zh-CN" b="1">
                <a:latin typeface="华文宋体" panose="02010600040101010101" pitchFamily="2" charset="-122"/>
                <a:ea typeface="华文宋体" panose="02010600040101010101" pitchFamily="2" charset="-122"/>
              </a:rPr>
              <a:t> ~ </a:t>
            </a:r>
            <a:endParaRPr lang="zh-CN" altLang="en-US"/>
          </a:p>
        </p:txBody>
      </p:sp>
      <p:sp>
        <p:nvSpPr>
          <p:cNvPr id="614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66F7ABD-07CE-41C1-985A-B80E04689218}"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ln>
            <a:effectLst/>
          </p:spPr>
          <p:txBody>
            <a:bodyPr wrap="none" anchor="ctr"/>
            <a:lstStyle/>
            <a:p>
              <a:pPr>
                <a:defRPr/>
              </a:pPr>
              <a:endParaRPr lang="zh-CN" altLang="en-US"/>
            </a:p>
          </p:txBody>
        </p:sp>
        <p:grpSp>
          <p:nvGrpSpPr>
            <p:cNvPr id="6" name="Group 4"/>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8" name="Rectangle 6"/>
              <p:cNvSpPr>
                <a:spLocks noChangeArrowheads="1"/>
              </p:cNvSpPr>
              <p:nvPr/>
            </p:nvSpPr>
            <p:spPr bwMode="auto">
              <a:xfrm>
                <a:off x="48" y="1250"/>
                <a:ext cx="96"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9" name="Rectangle 7"/>
              <p:cNvSpPr>
                <a:spLocks noChangeArrowheads="1"/>
              </p:cNvSpPr>
              <p:nvPr/>
            </p:nvSpPr>
            <p:spPr bwMode="auto">
              <a:xfrm>
                <a:off x="48" y="1393"/>
                <a:ext cx="96"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 name="Rectangle 8"/>
              <p:cNvSpPr>
                <a:spLocks noChangeArrowheads="1"/>
              </p:cNvSpPr>
              <p:nvPr/>
            </p:nvSpPr>
            <p:spPr bwMode="auto">
              <a:xfrm>
                <a:off x="48" y="1538"/>
                <a:ext cx="96"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1" name="Rectangle 9"/>
              <p:cNvSpPr>
                <a:spLocks noChangeArrowheads="1"/>
              </p:cNvSpPr>
              <p:nvPr/>
            </p:nvSpPr>
            <p:spPr bwMode="auto">
              <a:xfrm>
                <a:off x="48" y="1683"/>
                <a:ext cx="96"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2" name="Rectangle 10"/>
              <p:cNvSpPr>
                <a:spLocks noChangeArrowheads="1"/>
              </p:cNvSpPr>
              <p:nvPr/>
            </p:nvSpPr>
            <p:spPr bwMode="auto">
              <a:xfrm>
                <a:off x="48" y="1826"/>
                <a:ext cx="96"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3" name="Rectangle 11"/>
              <p:cNvSpPr>
                <a:spLocks noChangeArrowheads="1"/>
              </p:cNvSpPr>
              <p:nvPr/>
            </p:nvSpPr>
            <p:spPr bwMode="auto">
              <a:xfrm>
                <a:off x="48" y="1971"/>
                <a:ext cx="96"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4" name="Rectangle 12"/>
              <p:cNvSpPr>
                <a:spLocks noChangeArrowheads="1"/>
              </p:cNvSpPr>
              <p:nvPr/>
            </p:nvSpPr>
            <p:spPr bwMode="auto">
              <a:xfrm>
                <a:off x="48" y="2116"/>
                <a:ext cx="96" cy="94"/>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5" name="Rectangle 13"/>
              <p:cNvSpPr>
                <a:spLocks noChangeArrowheads="1"/>
              </p:cNvSpPr>
              <p:nvPr/>
            </p:nvSpPr>
            <p:spPr bwMode="auto">
              <a:xfrm>
                <a:off x="48" y="2259"/>
                <a:ext cx="96"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6" name="Rectangle 14"/>
              <p:cNvSpPr>
                <a:spLocks noChangeArrowheads="1"/>
              </p:cNvSpPr>
              <p:nvPr/>
            </p:nvSpPr>
            <p:spPr bwMode="auto">
              <a:xfrm>
                <a:off x="48" y="2404"/>
                <a:ext cx="96"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7" name="Rectangle 15"/>
              <p:cNvSpPr>
                <a:spLocks noChangeArrowheads="1"/>
              </p:cNvSpPr>
              <p:nvPr/>
            </p:nvSpPr>
            <p:spPr bwMode="auto">
              <a:xfrm>
                <a:off x="48" y="2549"/>
                <a:ext cx="96" cy="94"/>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8" name="Rectangle 16"/>
              <p:cNvSpPr>
                <a:spLocks noChangeArrowheads="1"/>
              </p:cNvSpPr>
              <p:nvPr/>
            </p:nvSpPr>
            <p:spPr bwMode="auto">
              <a:xfrm>
                <a:off x="48" y="2691"/>
                <a:ext cx="96"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9" name="Rectangle 17"/>
              <p:cNvSpPr>
                <a:spLocks noChangeArrowheads="1"/>
              </p:cNvSpPr>
              <p:nvPr/>
            </p:nvSpPr>
            <p:spPr bwMode="auto">
              <a:xfrm>
                <a:off x="48" y="2836"/>
                <a:ext cx="96"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20" name="Rectangle 18"/>
              <p:cNvSpPr>
                <a:spLocks noChangeArrowheads="1"/>
              </p:cNvSpPr>
              <p:nvPr/>
            </p:nvSpPr>
            <p:spPr bwMode="auto">
              <a:xfrm>
                <a:off x="48" y="2979"/>
                <a:ext cx="96"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21" name="Rectangle 19"/>
              <p:cNvSpPr>
                <a:spLocks noChangeArrowheads="1"/>
              </p:cNvSpPr>
              <p:nvPr/>
            </p:nvSpPr>
            <p:spPr bwMode="auto">
              <a:xfrm>
                <a:off x="48" y="3124"/>
                <a:ext cx="96"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22" name="Rectangle 20"/>
              <p:cNvSpPr>
                <a:spLocks noChangeArrowheads="1"/>
              </p:cNvSpPr>
              <p:nvPr/>
            </p:nvSpPr>
            <p:spPr bwMode="auto">
              <a:xfrm>
                <a:off x="48" y="3269"/>
                <a:ext cx="96"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23" name="Rectangle 21"/>
              <p:cNvSpPr>
                <a:spLocks noChangeArrowheads="1"/>
              </p:cNvSpPr>
              <p:nvPr/>
            </p:nvSpPr>
            <p:spPr bwMode="auto">
              <a:xfrm>
                <a:off x="48" y="3412"/>
                <a:ext cx="96"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24" name="Rectangle 22"/>
              <p:cNvSpPr>
                <a:spLocks noChangeArrowheads="1"/>
              </p:cNvSpPr>
              <p:nvPr/>
            </p:nvSpPr>
            <p:spPr bwMode="auto">
              <a:xfrm>
                <a:off x="48" y="3557"/>
                <a:ext cx="96"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25" name="Rectangle 23"/>
              <p:cNvSpPr>
                <a:spLocks noChangeArrowheads="1"/>
              </p:cNvSpPr>
              <p:nvPr/>
            </p:nvSpPr>
            <p:spPr bwMode="auto">
              <a:xfrm>
                <a:off x="48" y="3702"/>
                <a:ext cx="96"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26" name="Rectangle 24"/>
              <p:cNvSpPr>
                <a:spLocks noChangeArrowheads="1"/>
              </p:cNvSpPr>
              <p:nvPr/>
            </p:nvSpPr>
            <p:spPr bwMode="auto">
              <a:xfrm>
                <a:off x="48" y="3845"/>
                <a:ext cx="96"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27" name="Rectangle 25"/>
              <p:cNvSpPr>
                <a:spLocks noChangeArrowheads="1"/>
              </p:cNvSpPr>
              <p:nvPr/>
            </p:nvSpPr>
            <p:spPr bwMode="auto">
              <a:xfrm>
                <a:off x="48" y="3990"/>
                <a:ext cx="96"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28" name="Rectangle 26"/>
              <p:cNvSpPr>
                <a:spLocks noChangeArrowheads="1"/>
              </p:cNvSpPr>
              <p:nvPr/>
            </p:nvSpPr>
            <p:spPr bwMode="auto">
              <a:xfrm>
                <a:off x="48" y="4134"/>
                <a:ext cx="96"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29" name="Rectangle 27"/>
              <p:cNvSpPr>
                <a:spLocks noChangeArrowheads="1"/>
              </p:cNvSpPr>
              <p:nvPr/>
            </p:nvSpPr>
            <p:spPr bwMode="auto">
              <a:xfrm>
                <a:off x="48" y="103"/>
                <a:ext cx="96" cy="94"/>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30" name="Rectangle 28"/>
              <p:cNvSpPr>
                <a:spLocks noChangeArrowheads="1"/>
              </p:cNvSpPr>
              <p:nvPr/>
            </p:nvSpPr>
            <p:spPr bwMode="auto">
              <a:xfrm>
                <a:off x="48" y="246"/>
                <a:ext cx="96"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31" name="Rectangle 29"/>
              <p:cNvSpPr>
                <a:spLocks noChangeArrowheads="1"/>
              </p:cNvSpPr>
              <p:nvPr/>
            </p:nvSpPr>
            <p:spPr bwMode="auto">
              <a:xfrm>
                <a:off x="48" y="391"/>
                <a:ext cx="96"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32" name="Rectangle 30"/>
              <p:cNvSpPr>
                <a:spLocks noChangeArrowheads="1"/>
              </p:cNvSpPr>
              <p:nvPr/>
            </p:nvSpPr>
            <p:spPr bwMode="auto">
              <a:xfrm>
                <a:off x="48" y="535"/>
                <a:ext cx="96"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33" name="Rectangle 31"/>
              <p:cNvSpPr>
                <a:spLocks noChangeArrowheads="1"/>
              </p:cNvSpPr>
              <p:nvPr/>
            </p:nvSpPr>
            <p:spPr bwMode="auto">
              <a:xfrm>
                <a:off x="48" y="678"/>
                <a:ext cx="96"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34" name="Rectangle 32"/>
              <p:cNvSpPr>
                <a:spLocks noChangeArrowheads="1"/>
              </p:cNvSpPr>
              <p:nvPr/>
            </p:nvSpPr>
            <p:spPr bwMode="auto">
              <a:xfrm>
                <a:off x="48" y="823"/>
                <a:ext cx="96"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35" name="Rectangle 33"/>
              <p:cNvSpPr>
                <a:spLocks noChangeArrowheads="1"/>
              </p:cNvSpPr>
              <p:nvPr/>
            </p:nvSpPr>
            <p:spPr bwMode="auto">
              <a:xfrm>
                <a:off x="48" y="968"/>
                <a:ext cx="96" cy="95"/>
              </a:xfrm>
              <a:prstGeom prst="rect">
                <a:avLst/>
              </a:prstGeom>
              <a:solidFill>
                <a:schemeClr val="bg1">
                  <a:alpha val="50195"/>
                </a:schemeClr>
              </a:solidFill>
              <a:ln w="9525">
                <a:noFill/>
                <a:miter lim="800000"/>
              </a:ln>
            </p:spPr>
            <p:txBody>
              <a:bodyPr wrap="none" anchor="ctr"/>
              <a:lstStyle/>
              <a:p>
                <a:pPr>
                  <a:defRPr/>
                </a:pPr>
                <a:endParaRPr lang="zh-CN" altLang="en-US"/>
              </a:p>
            </p:txBody>
          </p:sp>
        </p:grpSp>
      </p:grpSp>
      <p:sp>
        <p:nvSpPr>
          <p:cNvPr id="4130" name="Rectangle 34"/>
          <p:cNvSpPr>
            <a:spLocks noGrp="1" noChangeArrowheads="1"/>
          </p:cNvSpPr>
          <p:nvPr>
            <p:ph type="ctrTitle" sz="quarter"/>
          </p:nvPr>
        </p:nvSpPr>
        <p:spPr bwMode="auto">
          <a:xfrm>
            <a:off x="1143000" y="2286000"/>
            <a:ext cx="7772400" cy="1143000"/>
          </a:xfrm>
          <a:prstGeom prst="rect">
            <a:avLst/>
          </a:prstGeom>
          <a:noFill/>
          <a:ln>
            <a:miter lim="800000"/>
          </a:ln>
        </p:spPr>
        <p:txBody>
          <a:bodyPr vert="horz" wrap="square" lIns="92075" tIns="46038" rIns="92075" bIns="46038" numCol="1" anchor="ctr" anchorCtr="0" compatLnSpc="1"/>
          <a:lstStyle>
            <a:lvl1pPr algn="ctr">
              <a:defRPr>
                <a:solidFill>
                  <a:srgbClr val="00FFFF"/>
                </a:solidFill>
              </a:defRPr>
            </a:lvl1pPr>
          </a:lstStyle>
          <a:p>
            <a:r>
              <a:rPr lang="zh-CN" altLang="en-US"/>
              <a:t>单击此处编辑母版标题样式</a:t>
            </a:r>
          </a:p>
        </p:txBody>
      </p:sp>
      <p:sp>
        <p:nvSpPr>
          <p:cNvPr id="4131" name="Rectangle 35"/>
          <p:cNvSpPr>
            <a:spLocks noGrp="1" noChangeArrowheads="1"/>
          </p:cNvSpPr>
          <p:nvPr>
            <p:ph type="subTitle" sz="quarter" idx="1"/>
          </p:nvPr>
        </p:nvSpPr>
        <p:spPr bwMode="auto">
          <a:xfrm>
            <a:off x="1828800" y="3886200"/>
            <a:ext cx="6400800" cy="1752600"/>
          </a:xfrm>
          <a:prstGeom prst="rect">
            <a:avLst/>
          </a:prstGeom>
          <a:noFill/>
          <a:ln>
            <a:miter lim="800000"/>
          </a:ln>
        </p:spPr>
        <p:txBody>
          <a:bodyPr vert="horz" wrap="square" lIns="92075" tIns="46038" rIns="92075" bIns="46038" numCol="1" anchor="t" anchorCtr="0" compatLnSpc="1"/>
          <a:lstStyle>
            <a:lvl1pPr marL="0" indent="0" algn="ctr">
              <a:buFont typeface="Wingdings" panose="05000000000000000000" pitchFamily="2" charset="2"/>
              <a:buNone/>
              <a:defRPr>
                <a:solidFill>
                  <a:srgbClr val="FFFFFF"/>
                </a:solidFill>
              </a:defRPr>
            </a:lvl1pPr>
          </a:lstStyle>
          <a:p>
            <a:r>
              <a:rPr lang="zh-CN" altLang="en-US"/>
              <a:t>单击此处编辑母版副标题样式</a:t>
            </a:r>
          </a:p>
        </p:txBody>
      </p:sp>
      <p:sp>
        <p:nvSpPr>
          <p:cNvPr id="36" name="Rectangle 36"/>
          <p:cNvSpPr>
            <a:spLocks noGrp="1" noChangeArrowheads="1"/>
          </p:cNvSpPr>
          <p:nvPr>
            <p:ph type="dt" sz="quarter" idx="10"/>
          </p:nvPr>
        </p:nvSpPr>
        <p:spPr bwMode="auto">
          <a:xfrm>
            <a:off x="1143000" y="6248400"/>
            <a:ext cx="1905000" cy="457200"/>
          </a:xfrm>
          <a:prstGeom prst="rect">
            <a:avLst/>
          </a:prstGeom>
          <a:ln>
            <a:miter lim="800000"/>
          </a:ln>
        </p:spPr>
        <p:txBody>
          <a:bodyPr vert="horz" wrap="square" lIns="92075" tIns="46038" rIns="92075" bIns="46038" numCol="1" anchor="ctr" anchorCtr="0" compatLnSpc="1"/>
          <a:lstStyle>
            <a:lvl1pPr>
              <a:defRPr sz="1400">
                <a:solidFill>
                  <a:srgbClr val="FFFFFF"/>
                </a:solidFill>
                <a:latin typeface="+mn-lt"/>
              </a:defRPr>
            </a:lvl1pPr>
          </a:lstStyle>
          <a:p>
            <a:pPr>
              <a:defRPr/>
            </a:pPr>
            <a:endParaRPr lang="en-US" altLang="zh-CN"/>
          </a:p>
        </p:txBody>
      </p:sp>
      <p:sp>
        <p:nvSpPr>
          <p:cNvPr id="37" name="Rectangle 37"/>
          <p:cNvSpPr>
            <a:spLocks noGrp="1" noChangeArrowheads="1"/>
          </p:cNvSpPr>
          <p:nvPr>
            <p:ph type="ftr" sz="quarter" idx="11"/>
          </p:nvPr>
        </p:nvSpPr>
        <p:spPr bwMode="auto">
          <a:xfrm>
            <a:off x="3581400" y="6248400"/>
            <a:ext cx="2895600" cy="457200"/>
          </a:xfrm>
          <a:prstGeom prst="rect">
            <a:avLst/>
          </a:prstGeom>
          <a:ln>
            <a:miter lim="800000"/>
          </a:ln>
        </p:spPr>
        <p:txBody>
          <a:bodyPr vert="horz" wrap="square" lIns="92075" tIns="46038" rIns="92075" bIns="46038" numCol="1" anchor="ctr" anchorCtr="0" compatLnSpc="1"/>
          <a:lstStyle>
            <a:lvl1pPr algn="ctr">
              <a:defRPr sz="1400">
                <a:solidFill>
                  <a:srgbClr val="FFFFFF"/>
                </a:solidFill>
                <a:latin typeface="+mn-lt"/>
              </a:defRPr>
            </a:lvl1pPr>
          </a:lstStyle>
          <a:p>
            <a:pPr>
              <a:defRPr/>
            </a:pPr>
            <a:endParaRPr lang="en-US" altLang="zh-CN"/>
          </a:p>
        </p:txBody>
      </p:sp>
      <p:sp>
        <p:nvSpPr>
          <p:cNvPr id="38" name="Rectangle 38"/>
          <p:cNvSpPr>
            <a:spLocks noGrp="1" noChangeArrowheads="1"/>
          </p:cNvSpPr>
          <p:nvPr>
            <p:ph type="sldNum" sz="quarter" idx="12"/>
          </p:nvPr>
        </p:nvSpPr>
        <p:spPr bwMode="auto">
          <a:xfrm>
            <a:off x="7010400" y="6248400"/>
            <a:ext cx="1905000" cy="457200"/>
          </a:xfrm>
          <a:prstGeom prst="rect">
            <a:avLst/>
          </a:prstGeom>
          <a:ln>
            <a:miter lim="800000"/>
          </a:ln>
        </p:spPr>
        <p:txBody>
          <a:bodyPr vert="horz" wrap="square" lIns="92075" tIns="46038" rIns="92075" bIns="46038" numCol="1" anchor="ctr" anchorCtr="0" compatLnSpc="1"/>
          <a:lstStyle>
            <a:lvl1pPr algn="r">
              <a:defRPr sz="1400">
                <a:solidFill>
                  <a:srgbClr val="FFFFFF"/>
                </a:solidFill>
                <a:latin typeface="+mn-lt"/>
              </a:defRPr>
            </a:lvl1pPr>
          </a:lstStyle>
          <a:p>
            <a:pPr>
              <a:defRPr/>
            </a:pPr>
            <a:fld id="{923EF207-625F-4208-BE88-96098F771975}"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576" y="332656"/>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755576" y="1700808"/>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p:nvPr/>
        </p:nvGrpSpPr>
        <p:grpSpPr bwMode="auto">
          <a:xfrm>
            <a:off x="0" y="0"/>
            <a:ext cx="685800" cy="6854825"/>
            <a:chOff x="0" y="0"/>
            <a:chExt cx="684" cy="4318"/>
          </a:xfrm>
        </p:grpSpPr>
        <p:sp>
          <p:nvSpPr>
            <p:cNvPr id="307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ln>
            <a:effectLst/>
          </p:spPr>
          <p:txBody>
            <a:bodyPr wrap="none" anchor="ctr"/>
            <a:lstStyle/>
            <a:p>
              <a:pPr>
                <a:defRPr/>
              </a:pPr>
              <a:endParaRPr lang="zh-CN" altLang="en-US"/>
            </a:p>
          </p:txBody>
        </p:sp>
        <p:grpSp>
          <p:nvGrpSpPr>
            <p:cNvPr id="1064" name="Group 4"/>
            <p:cNvGrpSpPr/>
            <p:nvPr/>
          </p:nvGrpSpPr>
          <p:grpSpPr bwMode="auto">
            <a:xfrm>
              <a:off x="48" y="102"/>
              <a:ext cx="96" cy="4128"/>
              <a:chOff x="48" y="102"/>
              <a:chExt cx="96" cy="4128"/>
            </a:xfrm>
          </p:grpSpPr>
          <p:sp>
            <p:nvSpPr>
              <p:cNvPr id="1065" name="Rectangle 5"/>
              <p:cNvSpPr>
                <a:spLocks noChangeArrowheads="1"/>
              </p:cNvSpPr>
              <p:nvPr/>
            </p:nvSpPr>
            <p:spPr bwMode="auto">
              <a:xfrm>
                <a:off x="48" y="1105"/>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66" name="Rectangle 6"/>
              <p:cNvSpPr>
                <a:spLocks noChangeArrowheads="1"/>
              </p:cNvSpPr>
              <p:nvPr/>
            </p:nvSpPr>
            <p:spPr bwMode="auto">
              <a:xfrm>
                <a:off x="48" y="1250"/>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67" name="Rectangle 7"/>
              <p:cNvSpPr>
                <a:spLocks noChangeArrowheads="1"/>
              </p:cNvSpPr>
              <p:nvPr/>
            </p:nvSpPr>
            <p:spPr bwMode="auto">
              <a:xfrm>
                <a:off x="48" y="1393"/>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68" name="Rectangle 8"/>
              <p:cNvSpPr>
                <a:spLocks noChangeArrowheads="1"/>
              </p:cNvSpPr>
              <p:nvPr/>
            </p:nvSpPr>
            <p:spPr bwMode="auto">
              <a:xfrm>
                <a:off x="48" y="1538"/>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69" name="Rectangle 9"/>
              <p:cNvSpPr>
                <a:spLocks noChangeArrowheads="1"/>
              </p:cNvSpPr>
              <p:nvPr/>
            </p:nvSpPr>
            <p:spPr bwMode="auto">
              <a:xfrm>
                <a:off x="48" y="1683"/>
                <a:ext cx="98"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70" name="Rectangle 10"/>
              <p:cNvSpPr>
                <a:spLocks noChangeArrowheads="1"/>
              </p:cNvSpPr>
              <p:nvPr/>
            </p:nvSpPr>
            <p:spPr bwMode="auto">
              <a:xfrm>
                <a:off x="48" y="1826"/>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71" name="Rectangle 11"/>
              <p:cNvSpPr>
                <a:spLocks noChangeArrowheads="1"/>
              </p:cNvSpPr>
              <p:nvPr/>
            </p:nvSpPr>
            <p:spPr bwMode="auto">
              <a:xfrm>
                <a:off x="48" y="1971"/>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72" name="Rectangle 12"/>
              <p:cNvSpPr>
                <a:spLocks noChangeArrowheads="1"/>
              </p:cNvSpPr>
              <p:nvPr/>
            </p:nvSpPr>
            <p:spPr bwMode="auto">
              <a:xfrm>
                <a:off x="48" y="2115"/>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73" name="Rectangle 13"/>
              <p:cNvSpPr>
                <a:spLocks noChangeArrowheads="1"/>
              </p:cNvSpPr>
              <p:nvPr/>
            </p:nvSpPr>
            <p:spPr bwMode="auto">
              <a:xfrm>
                <a:off x="48" y="2259"/>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74" name="Rectangle 14"/>
              <p:cNvSpPr>
                <a:spLocks noChangeArrowheads="1"/>
              </p:cNvSpPr>
              <p:nvPr/>
            </p:nvSpPr>
            <p:spPr bwMode="auto">
              <a:xfrm>
                <a:off x="48" y="2403"/>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75" name="Rectangle 15"/>
              <p:cNvSpPr>
                <a:spLocks noChangeArrowheads="1"/>
              </p:cNvSpPr>
              <p:nvPr/>
            </p:nvSpPr>
            <p:spPr bwMode="auto">
              <a:xfrm>
                <a:off x="48" y="2548"/>
                <a:ext cx="98"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76" name="Rectangle 16"/>
              <p:cNvSpPr>
                <a:spLocks noChangeArrowheads="1"/>
              </p:cNvSpPr>
              <p:nvPr/>
            </p:nvSpPr>
            <p:spPr bwMode="auto">
              <a:xfrm>
                <a:off x="48" y="2692"/>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77" name="Rectangle 17"/>
              <p:cNvSpPr>
                <a:spLocks noChangeArrowheads="1"/>
              </p:cNvSpPr>
              <p:nvPr/>
            </p:nvSpPr>
            <p:spPr bwMode="auto">
              <a:xfrm>
                <a:off x="48" y="2836"/>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78" name="Rectangle 18"/>
              <p:cNvSpPr>
                <a:spLocks noChangeArrowheads="1"/>
              </p:cNvSpPr>
              <p:nvPr/>
            </p:nvSpPr>
            <p:spPr bwMode="auto">
              <a:xfrm>
                <a:off x="48" y="2980"/>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79" name="Rectangle 19"/>
              <p:cNvSpPr>
                <a:spLocks noChangeArrowheads="1"/>
              </p:cNvSpPr>
              <p:nvPr/>
            </p:nvSpPr>
            <p:spPr bwMode="auto">
              <a:xfrm>
                <a:off x="48" y="3124"/>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80" name="Rectangle 20"/>
              <p:cNvSpPr>
                <a:spLocks noChangeArrowheads="1"/>
              </p:cNvSpPr>
              <p:nvPr/>
            </p:nvSpPr>
            <p:spPr bwMode="auto">
              <a:xfrm>
                <a:off x="48" y="3269"/>
                <a:ext cx="98"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81" name="Rectangle 21"/>
              <p:cNvSpPr>
                <a:spLocks noChangeArrowheads="1"/>
              </p:cNvSpPr>
              <p:nvPr/>
            </p:nvSpPr>
            <p:spPr bwMode="auto">
              <a:xfrm>
                <a:off x="48" y="3412"/>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82" name="Rectangle 22"/>
              <p:cNvSpPr>
                <a:spLocks noChangeArrowheads="1"/>
              </p:cNvSpPr>
              <p:nvPr/>
            </p:nvSpPr>
            <p:spPr bwMode="auto">
              <a:xfrm>
                <a:off x="48" y="3557"/>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83" name="Rectangle 23"/>
              <p:cNvSpPr>
                <a:spLocks noChangeArrowheads="1"/>
              </p:cNvSpPr>
              <p:nvPr/>
            </p:nvSpPr>
            <p:spPr bwMode="auto">
              <a:xfrm>
                <a:off x="48" y="3702"/>
                <a:ext cx="98"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84" name="Rectangle 24"/>
              <p:cNvSpPr>
                <a:spLocks noChangeArrowheads="1"/>
              </p:cNvSpPr>
              <p:nvPr/>
            </p:nvSpPr>
            <p:spPr bwMode="auto">
              <a:xfrm>
                <a:off x="48" y="3845"/>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85" name="Rectangle 25"/>
              <p:cNvSpPr>
                <a:spLocks noChangeArrowheads="1"/>
              </p:cNvSpPr>
              <p:nvPr/>
            </p:nvSpPr>
            <p:spPr bwMode="auto">
              <a:xfrm>
                <a:off x="48" y="3990"/>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86" name="Rectangle 26"/>
              <p:cNvSpPr>
                <a:spLocks noChangeArrowheads="1"/>
              </p:cNvSpPr>
              <p:nvPr/>
            </p:nvSpPr>
            <p:spPr bwMode="auto">
              <a:xfrm>
                <a:off x="48" y="4133"/>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87" name="Rectangle 27"/>
              <p:cNvSpPr>
                <a:spLocks noChangeArrowheads="1"/>
              </p:cNvSpPr>
              <p:nvPr/>
            </p:nvSpPr>
            <p:spPr bwMode="auto">
              <a:xfrm>
                <a:off x="48" y="102"/>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88" name="Rectangle 28"/>
              <p:cNvSpPr>
                <a:spLocks noChangeArrowheads="1"/>
              </p:cNvSpPr>
              <p:nvPr/>
            </p:nvSpPr>
            <p:spPr bwMode="auto">
              <a:xfrm>
                <a:off x="48" y="246"/>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89" name="Rectangle 29"/>
              <p:cNvSpPr>
                <a:spLocks noChangeArrowheads="1"/>
              </p:cNvSpPr>
              <p:nvPr/>
            </p:nvSpPr>
            <p:spPr bwMode="auto">
              <a:xfrm>
                <a:off x="48" y="391"/>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90" name="Rectangle 30"/>
              <p:cNvSpPr>
                <a:spLocks noChangeArrowheads="1"/>
              </p:cNvSpPr>
              <p:nvPr/>
            </p:nvSpPr>
            <p:spPr bwMode="auto">
              <a:xfrm>
                <a:off x="48" y="535"/>
                <a:ext cx="98"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91" name="Rectangle 31"/>
              <p:cNvSpPr>
                <a:spLocks noChangeArrowheads="1"/>
              </p:cNvSpPr>
              <p:nvPr/>
            </p:nvSpPr>
            <p:spPr bwMode="auto">
              <a:xfrm>
                <a:off x="48" y="679"/>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92" name="Rectangle 32"/>
              <p:cNvSpPr>
                <a:spLocks noChangeArrowheads="1"/>
              </p:cNvSpPr>
              <p:nvPr/>
            </p:nvSpPr>
            <p:spPr bwMode="auto">
              <a:xfrm>
                <a:off x="48" y="823"/>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93" name="Rectangle 33"/>
              <p:cNvSpPr>
                <a:spLocks noChangeArrowheads="1"/>
              </p:cNvSpPr>
              <p:nvPr/>
            </p:nvSpPr>
            <p:spPr bwMode="auto">
              <a:xfrm>
                <a:off x="48" y="968"/>
                <a:ext cx="98" cy="95"/>
              </a:xfrm>
              <a:prstGeom prst="rect">
                <a:avLst/>
              </a:prstGeom>
              <a:solidFill>
                <a:schemeClr val="bg1">
                  <a:alpha val="50195"/>
                </a:schemeClr>
              </a:solidFill>
              <a:ln w="9525">
                <a:noFill/>
                <a:miter lim="800000"/>
              </a:ln>
            </p:spPr>
            <p:txBody>
              <a:bodyPr wrap="none" anchor="ctr"/>
              <a:lstStyle/>
              <a:p>
                <a:pPr>
                  <a:defRPr/>
                </a:pPr>
                <a:endParaRPr lang="zh-CN" altLang="en-US"/>
              </a:p>
            </p:txBody>
          </p:sp>
        </p:grpSp>
      </p:grpSp>
      <p:grpSp>
        <p:nvGrpSpPr>
          <p:cNvPr id="1027" name="Group 34"/>
          <p:cNvGrpSpPr/>
          <p:nvPr/>
        </p:nvGrpSpPr>
        <p:grpSpPr bwMode="auto">
          <a:xfrm>
            <a:off x="0" y="0"/>
            <a:ext cx="685800" cy="6854825"/>
            <a:chOff x="0" y="0"/>
            <a:chExt cx="684" cy="4318"/>
          </a:xfrm>
        </p:grpSpPr>
        <p:sp>
          <p:nvSpPr>
            <p:cNvPr id="3107" name="Rectangle 35"/>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ln>
            <a:effectLst/>
          </p:spPr>
          <p:txBody>
            <a:bodyPr wrap="none" anchor="ctr"/>
            <a:lstStyle/>
            <a:p>
              <a:pPr>
                <a:defRPr/>
              </a:pPr>
              <a:endParaRPr lang="zh-CN" altLang="en-US"/>
            </a:p>
          </p:txBody>
        </p:sp>
        <p:grpSp>
          <p:nvGrpSpPr>
            <p:cNvPr id="1033" name="Group 36"/>
            <p:cNvGrpSpPr/>
            <p:nvPr/>
          </p:nvGrpSpPr>
          <p:grpSpPr bwMode="auto">
            <a:xfrm>
              <a:off x="48" y="102"/>
              <a:ext cx="96" cy="4128"/>
              <a:chOff x="48" y="102"/>
              <a:chExt cx="96" cy="4128"/>
            </a:xfrm>
          </p:grpSpPr>
          <p:sp>
            <p:nvSpPr>
              <p:cNvPr id="1034" name="Rectangle 37"/>
              <p:cNvSpPr>
                <a:spLocks noChangeArrowheads="1"/>
              </p:cNvSpPr>
              <p:nvPr/>
            </p:nvSpPr>
            <p:spPr bwMode="auto">
              <a:xfrm>
                <a:off x="48" y="1105"/>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35" name="Rectangle 38"/>
              <p:cNvSpPr>
                <a:spLocks noChangeArrowheads="1"/>
              </p:cNvSpPr>
              <p:nvPr/>
            </p:nvSpPr>
            <p:spPr bwMode="auto">
              <a:xfrm>
                <a:off x="48" y="1250"/>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36" name="Rectangle 39"/>
              <p:cNvSpPr>
                <a:spLocks noChangeArrowheads="1"/>
              </p:cNvSpPr>
              <p:nvPr/>
            </p:nvSpPr>
            <p:spPr bwMode="auto">
              <a:xfrm>
                <a:off x="48" y="1393"/>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37" name="Rectangle 40"/>
              <p:cNvSpPr>
                <a:spLocks noChangeArrowheads="1"/>
              </p:cNvSpPr>
              <p:nvPr/>
            </p:nvSpPr>
            <p:spPr bwMode="auto">
              <a:xfrm>
                <a:off x="48" y="1538"/>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38" name="Rectangle 41"/>
              <p:cNvSpPr>
                <a:spLocks noChangeArrowheads="1"/>
              </p:cNvSpPr>
              <p:nvPr/>
            </p:nvSpPr>
            <p:spPr bwMode="auto">
              <a:xfrm>
                <a:off x="48" y="1683"/>
                <a:ext cx="98"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39" name="Rectangle 42"/>
              <p:cNvSpPr>
                <a:spLocks noChangeArrowheads="1"/>
              </p:cNvSpPr>
              <p:nvPr/>
            </p:nvSpPr>
            <p:spPr bwMode="auto">
              <a:xfrm>
                <a:off x="48" y="1826"/>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40" name="Rectangle 43"/>
              <p:cNvSpPr>
                <a:spLocks noChangeArrowheads="1"/>
              </p:cNvSpPr>
              <p:nvPr/>
            </p:nvSpPr>
            <p:spPr bwMode="auto">
              <a:xfrm>
                <a:off x="48" y="1971"/>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41" name="Rectangle 44"/>
              <p:cNvSpPr>
                <a:spLocks noChangeArrowheads="1"/>
              </p:cNvSpPr>
              <p:nvPr/>
            </p:nvSpPr>
            <p:spPr bwMode="auto">
              <a:xfrm>
                <a:off x="48" y="2115"/>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42" name="Rectangle 45"/>
              <p:cNvSpPr>
                <a:spLocks noChangeArrowheads="1"/>
              </p:cNvSpPr>
              <p:nvPr/>
            </p:nvSpPr>
            <p:spPr bwMode="auto">
              <a:xfrm>
                <a:off x="48" y="2259"/>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43" name="Rectangle 46"/>
              <p:cNvSpPr>
                <a:spLocks noChangeArrowheads="1"/>
              </p:cNvSpPr>
              <p:nvPr/>
            </p:nvSpPr>
            <p:spPr bwMode="auto">
              <a:xfrm>
                <a:off x="48" y="2403"/>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44" name="Rectangle 47"/>
              <p:cNvSpPr>
                <a:spLocks noChangeArrowheads="1"/>
              </p:cNvSpPr>
              <p:nvPr/>
            </p:nvSpPr>
            <p:spPr bwMode="auto">
              <a:xfrm>
                <a:off x="48" y="2548"/>
                <a:ext cx="98"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45" name="Rectangle 48"/>
              <p:cNvSpPr>
                <a:spLocks noChangeArrowheads="1"/>
              </p:cNvSpPr>
              <p:nvPr/>
            </p:nvSpPr>
            <p:spPr bwMode="auto">
              <a:xfrm>
                <a:off x="48" y="2692"/>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46" name="Rectangle 49"/>
              <p:cNvSpPr>
                <a:spLocks noChangeArrowheads="1"/>
              </p:cNvSpPr>
              <p:nvPr/>
            </p:nvSpPr>
            <p:spPr bwMode="auto">
              <a:xfrm>
                <a:off x="48" y="2836"/>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47" name="Rectangle 50"/>
              <p:cNvSpPr>
                <a:spLocks noChangeArrowheads="1"/>
              </p:cNvSpPr>
              <p:nvPr/>
            </p:nvSpPr>
            <p:spPr bwMode="auto">
              <a:xfrm>
                <a:off x="48" y="2980"/>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48" name="Rectangle 51"/>
              <p:cNvSpPr>
                <a:spLocks noChangeArrowheads="1"/>
              </p:cNvSpPr>
              <p:nvPr/>
            </p:nvSpPr>
            <p:spPr bwMode="auto">
              <a:xfrm>
                <a:off x="48" y="3124"/>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49" name="Rectangle 52"/>
              <p:cNvSpPr>
                <a:spLocks noChangeArrowheads="1"/>
              </p:cNvSpPr>
              <p:nvPr/>
            </p:nvSpPr>
            <p:spPr bwMode="auto">
              <a:xfrm>
                <a:off x="48" y="3269"/>
                <a:ext cx="98"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50" name="Rectangle 53"/>
              <p:cNvSpPr>
                <a:spLocks noChangeArrowheads="1"/>
              </p:cNvSpPr>
              <p:nvPr/>
            </p:nvSpPr>
            <p:spPr bwMode="auto">
              <a:xfrm>
                <a:off x="48" y="3412"/>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51" name="Rectangle 54"/>
              <p:cNvSpPr>
                <a:spLocks noChangeArrowheads="1"/>
              </p:cNvSpPr>
              <p:nvPr/>
            </p:nvSpPr>
            <p:spPr bwMode="auto">
              <a:xfrm>
                <a:off x="48" y="3557"/>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52" name="Rectangle 55"/>
              <p:cNvSpPr>
                <a:spLocks noChangeArrowheads="1"/>
              </p:cNvSpPr>
              <p:nvPr/>
            </p:nvSpPr>
            <p:spPr bwMode="auto">
              <a:xfrm>
                <a:off x="48" y="3702"/>
                <a:ext cx="98"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53" name="Rectangle 56"/>
              <p:cNvSpPr>
                <a:spLocks noChangeArrowheads="1"/>
              </p:cNvSpPr>
              <p:nvPr/>
            </p:nvSpPr>
            <p:spPr bwMode="auto">
              <a:xfrm>
                <a:off x="48" y="3845"/>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54" name="Rectangle 57"/>
              <p:cNvSpPr>
                <a:spLocks noChangeArrowheads="1"/>
              </p:cNvSpPr>
              <p:nvPr/>
            </p:nvSpPr>
            <p:spPr bwMode="auto">
              <a:xfrm>
                <a:off x="48" y="3990"/>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55" name="Rectangle 58"/>
              <p:cNvSpPr>
                <a:spLocks noChangeArrowheads="1"/>
              </p:cNvSpPr>
              <p:nvPr/>
            </p:nvSpPr>
            <p:spPr bwMode="auto">
              <a:xfrm>
                <a:off x="48" y="4133"/>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56" name="Rectangle 59"/>
              <p:cNvSpPr>
                <a:spLocks noChangeArrowheads="1"/>
              </p:cNvSpPr>
              <p:nvPr/>
            </p:nvSpPr>
            <p:spPr bwMode="auto">
              <a:xfrm>
                <a:off x="48" y="102"/>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57" name="Rectangle 60"/>
              <p:cNvSpPr>
                <a:spLocks noChangeArrowheads="1"/>
              </p:cNvSpPr>
              <p:nvPr/>
            </p:nvSpPr>
            <p:spPr bwMode="auto">
              <a:xfrm>
                <a:off x="48" y="246"/>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58" name="Rectangle 61"/>
              <p:cNvSpPr>
                <a:spLocks noChangeArrowheads="1"/>
              </p:cNvSpPr>
              <p:nvPr/>
            </p:nvSpPr>
            <p:spPr bwMode="auto">
              <a:xfrm>
                <a:off x="48" y="391"/>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59" name="Rectangle 62"/>
              <p:cNvSpPr>
                <a:spLocks noChangeArrowheads="1"/>
              </p:cNvSpPr>
              <p:nvPr/>
            </p:nvSpPr>
            <p:spPr bwMode="auto">
              <a:xfrm>
                <a:off x="48" y="535"/>
                <a:ext cx="98" cy="95"/>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60" name="Rectangle 63"/>
              <p:cNvSpPr>
                <a:spLocks noChangeArrowheads="1"/>
              </p:cNvSpPr>
              <p:nvPr/>
            </p:nvSpPr>
            <p:spPr bwMode="auto">
              <a:xfrm>
                <a:off x="48" y="679"/>
                <a:ext cx="98" cy="96"/>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61" name="Rectangle 64"/>
              <p:cNvSpPr>
                <a:spLocks noChangeArrowheads="1"/>
              </p:cNvSpPr>
              <p:nvPr/>
            </p:nvSpPr>
            <p:spPr bwMode="auto">
              <a:xfrm>
                <a:off x="48" y="823"/>
                <a:ext cx="98" cy="97"/>
              </a:xfrm>
              <a:prstGeom prst="rect">
                <a:avLst/>
              </a:prstGeom>
              <a:solidFill>
                <a:schemeClr val="bg1">
                  <a:alpha val="50195"/>
                </a:schemeClr>
              </a:solidFill>
              <a:ln w="9525">
                <a:noFill/>
                <a:miter lim="800000"/>
              </a:ln>
            </p:spPr>
            <p:txBody>
              <a:bodyPr wrap="none" anchor="ctr"/>
              <a:lstStyle/>
              <a:p>
                <a:pPr>
                  <a:defRPr/>
                </a:pPr>
                <a:endParaRPr lang="zh-CN" altLang="en-US"/>
              </a:p>
            </p:txBody>
          </p:sp>
          <p:sp>
            <p:nvSpPr>
              <p:cNvPr id="1062" name="Rectangle 65"/>
              <p:cNvSpPr>
                <a:spLocks noChangeArrowheads="1"/>
              </p:cNvSpPr>
              <p:nvPr/>
            </p:nvSpPr>
            <p:spPr bwMode="auto">
              <a:xfrm>
                <a:off x="48" y="968"/>
                <a:ext cx="98" cy="95"/>
              </a:xfrm>
              <a:prstGeom prst="rect">
                <a:avLst/>
              </a:prstGeom>
              <a:solidFill>
                <a:schemeClr val="bg1">
                  <a:alpha val="50195"/>
                </a:schemeClr>
              </a:solidFill>
              <a:ln w="9525">
                <a:noFill/>
                <a:miter lim="800000"/>
              </a:ln>
            </p:spPr>
            <p:txBody>
              <a:bodyPr wrap="none" anchor="ctr"/>
              <a:lstStyle/>
              <a:p>
                <a:pPr>
                  <a:defRPr/>
                </a:pPr>
                <a:endParaRPr lang="zh-CN" altLang="en-US"/>
              </a:p>
            </p:txBody>
          </p:sp>
        </p:grpSp>
      </p:grpSp>
      <p:sp>
        <p:nvSpPr>
          <p:cNvPr id="1029" name="Text Box 67"/>
          <p:cNvSpPr txBox="1">
            <a:spLocks noChangeArrowheads="1"/>
          </p:cNvSpPr>
          <p:nvPr/>
        </p:nvSpPr>
        <p:spPr bwMode="auto">
          <a:xfrm>
            <a:off x="0" y="1143000"/>
            <a:ext cx="533400" cy="366713"/>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endParaRPr kumimoji="1" lang="zh-CN" altLang="zh-CN">
              <a:latin typeface="Times New Roman" panose="02020603050405020304" pitchFamily="18" charset="0"/>
            </a:endParaRPr>
          </a:p>
        </p:txBody>
      </p:sp>
      <p:sp>
        <p:nvSpPr>
          <p:cNvPr id="1030" name="Text Box 68"/>
          <p:cNvSpPr txBox="1">
            <a:spLocks noChangeArrowheads="1"/>
          </p:cNvSpPr>
          <p:nvPr/>
        </p:nvSpPr>
        <p:spPr bwMode="auto">
          <a:xfrm>
            <a:off x="152400" y="1066800"/>
            <a:ext cx="381000" cy="45243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kumimoji="1" lang="zh-CN" altLang="en-US" dirty="0">
                <a:solidFill>
                  <a:srgbClr val="33CCFF"/>
                </a:solidFill>
                <a:latin typeface="Times New Roman" panose="02020603050405020304" pitchFamily="18" charset="0"/>
                <a:ea typeface="仿宋_GB2312" pitchFamily="49" charset="-122"/>
              </a:rPr>
              <a:t>东南大学专业</a:t>
            </a:r>
            <a:r>
              <a:rPr kumimoji="1" lang="zh-CN" altLang="en-US" dirty="0" smtClean="0">
                <a:solidFill>
                  <a:srgbClr val="33CCFF"/>
                </a:solidFill>
                <a:latin typeface="Times New Roman" panose="02020603050405020304" pitchFamily="18" charset="0"/>
                <a:ea typeface="仿宋_GB2312" pitchFamily="49" charset="-122"/>
              </a:rPr>
              <a:t>技术职务晋升成果</a:t>
            </a:r>
            <a:r>
              <a:rPr kumimoji="1" lang="zh-CN" altLang="en-US" dirty="0">
                <a:solidFill>
                  <a:srgbClr val="33CCFF"/>
                </a:solidFill>
                <a:latin typeface="Times New Roman" panose="02020603050405020304" pitchFamily="18" charset="0"/>
                <a:ea typeface="仿宋_GB2312" pitchFamily="49" charset="-122"/>
              </a:rPr>
              <a:t>介绍</a:t>
            </a:r>
            <a:endParaRPr kumimoji="1" lang="en-US" altLang="zh-CN" dirty="0">
              <a:solidFill>
                <a:srgbClr val="33CCFF"/>
              </a:solidFill>
              <a:latin typeface="Times New Roman" panose="02020603050405020304" pitchFamily="18" charset="0"/>
              <a:ea typeface="仿宋_GB2312" pitchFamily="49" charset="-122"/>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2pPr>
      <a:lvl3pPr algn="l"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3pPr>
      <a:lvl4pPr algn="l"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4pPr>
      <a:lvl5pPr algn="l"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5pPr>
      <a:lvl6pPr marL="457200" algn="l"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6pPr>
      <a:lvl7pPr marL="914400" algn="l"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7pPr>
      <a:lvl8pPr marL="1371600" algn="l"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8pPr>
      <a:lvl9pPr marL="1828800" algn="l"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kumimoji="1" sz="32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kumimoji="1" sz="32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SzPct val="100000"/>
        <a:buChar char="•"/>
        <a:defRPr kumimoji="1" sz="32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tx1"/>
        </a:buClr>
        <a:buSzPct val="100000"/>
        <a:buChar char="–"/>
        <a:defRPr kumimoji="1" sz="32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tx1"/>
        </a:buClr>
        <a:buSzPct val="100000"/>
        <a:buChar char="–"/>
        <a:defRPr kumimoji="1" sz="32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tx1"/>
        </a:buClr>
        <a:buSzPct val="100000"/>
        <a:buChar char="–"/>
        <a:defRPr kumimoji="1" sz="32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tx1"/>
        </a:buClr>
        <a:buSzPct val="100000"/>
        <a:buChar char="–"/>
        <a:defRPr kumimoji="1" sz="32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tx1"/>
        </a:buClr>
        <a:buSzPct val="100000"/>
        <a:buChar char="–"/>
        <a:defRPr kumimoji="1" sz="3200">
          <a:solidFill>
            <a:schemeClr val="tx1"/>
          </a:solidFill>
          <a:effectLst>
            <a:outerShdw blurRad="38100" dist="38100" dir="2700000" algn="tl">
              <a:srgbClr val="000000"/>
            </a:outerShdw>
          </a:effectLst>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403350" y="4724400"/>
            <a:ext cx="6565900" cy="1139825"/>
          </a:xfrm>
          <a:ln>
            <a:miter lim="800000"/>
          </a:ln>
        </p:spPr>
        <p:txBody>
          <a:bodyPr vert="horz" wrap="square" lIns="91440" tIns="45720" rIns="91440" bIns="45720" numCol="1" anchor="t" anchorCtr="0" compatLnSpc="1"/>
          <a:lstStyle/>
          <a:p>
            <a:pPr algn="ctr" eaLnBrk="1" hangingPunct="1">
              <a:defRPr/>
            </a:pPr>
            <a:r>
              <a:rPr kumimoji="0" lang="zh-CN" altLang="en-US" sz="3200" b="1" dirty="0">
                <a:solidFill>
                  <a:schemeClr val="tx1"/>
                </a:solidFill>
                <a:effectLst>
                  <a:outerShdw blurRad="38100" dist="38100" dir="2700000" algn="tl">
                    <a:srgbClr val="000000"/>
                  </a:outerShdw>
                </a:effectLst>
                <a:latin typeface="黑体" panose="02010609060101010101" pitchFamily="2" charset="-122"/>
                <a:ea typeface="黑体" panose="02010609060101010101" pitchFamily="2" charset="-122"/>
              </a:rPr>
              <a:t>外国语学院</a:t>
            </a:r>
            <a:br>
              <a:rPr kumimoji="0" lang="zh-CN" altLang="en-US" sz="3200" b="1" dirty="0">
                <a:solidFill>
                  <a:schemeClr val="tx1"/>
                </a:solidFill>
                <a:effectLst>
                  <a:outerShdw blurRad="38100" dist="38100" dir="2700000" algn="tl">
                    <a:srgbClr val="000000"/>
                  </a:outerShdw>
                </a:effectLst>
                <a:latin typeface="黑体" panose="02010609060101010101" pitchFamily="2" charset="-122"/>
                <a:ea typeface="黑体" panose="02010609060101010101" pitchFamily="2" charset="-122"/>
              </a:rPr>
            </a:br>
            <a:endParaRPr lang="zh-CN" altLang="en-US" sz="3200" b="1" dirty="0">
              <a:solidFill>
                <a:schemeClr val="tx1"/>
              </a:solidFill>
              <a:latin typeface="黑体" panose="02010609060101010101" pitchFamily="2" charset="-122"/>
              <a:ea typeface="黑体" panose="02010609060101010101" pitchFamily="2" charset="-122"/>
            </a:endParaRPr>
          </a:p>
        </p:txBody>
      </p:sp>
      <p:sp>
        <p:nvSpPr>
          <p:cNvPr id="3075" name="Rectangle 3"/>
          <p:cNvSpPr>
            <a:spLocks noGrp="1" noChangeArrowheads="1"/>
          </p:cNvSpPr>
          <p:nvPr>
            <p:ph type="body" idx="1"/>
          </p:nvPr>
        </p:nvSpPr>
        <p:spPr bwMode="auto">
          <a:xfrm>
            <a:off x="3708400" y="3429000"/>
            <a:ext cx="2089150" cy="685800"/>
          </a:xfrm>
          <a:noFill/>
          <a:ln>
            <a:miter lim="800000"/>
          </a:ln>
        </p:spPr>
        <p:txBody>
          <a:bodyPr vert="horz" wrap="square" lIns="91440" tIns="45720" rIns="91440" bIns="45720" numCol="1" anchor="t" anchorCtr="0" compatLnSpc="1"/>
          <a:lstStyle/>
          <a:p>
            <a:pPr algn="ctr" eaLnBrk="1" hangingPunct="1">
              <a:buFont typeface="Wingdings" panose="05000000000000000000" pitchFamily="2" charset="2"/>
              <a:buNone/>
            </a:pPr>
            <a:r>
              <a:rPr kumimoji="0" lang="zh-CN" altLang="en-US" sz="4000" dirty="0">
                <a:solidFill>
                  <a:srgbClr val="FFCC00"/>
                </a:solidFill>
                <a:effectLst/>
                <a:ea typeface="黑体" panose="02010609060101010101" pitchFamily="2" charset="-122"/>
              </a:rPr>
              <a:t>金晶</a:t>
            </a:r>
          </a:p>
        </p:txBody>
      </p:sp>
      <p:sp>
        <p:nvSpPr>
          <p:cNvPr id="3076" name="Text Box 4"/>
          <p:cNvSpPr txBox="1">
            <a:spLocks noChangeArrowheads="1"/>
          </p:cNvSpPr>
          <p:nvPr/>
        </p:nvSpPr>
        <p:spPr bwMode="auto">
          <a:xfrm>
            <a:off x="491331" y="1556792"/>
            <a:ext cx="8389937" cy="616195"/>
          </a:xfrm>
          <a:prstGeom prst="rect">
            <a:avLst/>
          </a:prstGeom>
          <a:noFill/>
          <a:ln w="9525" algn="ctr">
            <a:noFill/>
            <a:miter lim="800000"/>
          </a:ln>
        </p:spPr>
        <p:txBody>
          <a:bodyPr lIns="92075" tIns="46038" rIns="92075" bIns="46038">
            <a:spAutoFit/>
          </a:bodyPr>
          <a:lstStyle/>
          <a:p>
            <a:pPr algn="ctr">
              <a:spcBef>
                <a:spcPct val="50000"/>
              </a:spcBef>
            </a:pPr>
            <a:r>
              <a:rPr kumimoji="1" lang="zh-CN" altLang="en-US" sz="3400" b="1" dirty="0">
                <a:latin typeface="黑体" panose="02010609060101010101" pitchFamily="2" charset="-122"/>
                <a:ea typeface="黑体" panose="02010609060101010101" pitchFamily="2" charset="-122"/>
              </a:rPr>
              <a:t>教学</a:t>
            </a:r>
            <a:r>
              <a:rPr kumimoji="1" lang="zh-CN" altLang="en-US" sz="3400" b="1" dirty="0" smtClean="0">
                <a:latin typeface="黑体" panose="02010609060101010101" pitchFamily="2" charset="-122"/>
                <a:ea typeface="黑体" panose="02010609060101010101" pitchFamily="2" charset="-122"/>
              </a:rPr>
              <a:t>岗 </a:t>
            </a:r>
            <a:r>
              <a:rPr kumimoji="1" lang="zh-CN" altLang="en-US" sz="3400" b="1" dirty="0" smtClean="0">
                <a:latin typeface="黑体" panose="02010609060101010101" pitchFamily="2" charset="-122"/>
                <a:ea typeface="黑体" panose="02010609060101010101" pitchFamily="2" charset="-122"/>
              </a:rPr>
              <a:t>教授 申报</a:t>
            </a:r>
            <a:endParaRPr kumimoji="1" lang="en-US" altLang="zh-CN" sz="3400" b="1" dirty="0">
              <a:latin typeface="黑体" panose="02010609060101010101" pitchFamily="2" charset="-122"/>
              <a:ea typeface="黑体" panose="0201060906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827088" y="260350"/>
            <a:ext cx="6913562" cy="460375"/>
          </a:xfrm>
          <a:prstGeom prst="rect">
            <a:avLst/>
          </a:prstGeom>
          <a:noFill/>
          <a:ln w="9525">
            <a:solidFill>
              <a:schemeClr val="tx2"/>
            </a:solidFill>
            <a:miter lim="800000"/>
          </a:ln>
          <a:effectLst/>
        </p:spPr>
        <p:txBody>
          <a:bodyPr>
            <a:spAutoFit/>
          </a:bodyPr>
          <a:lstStyle/>
          <a:p>
            <a:pPr eaLnBrk="1" hangingPunct="1">
              <a:spcBef>
                <a:spcPct val="50000"/>
              </a:spcBef>
              <a:defRPr/>
            </a:pPr>
            <a:r>
              <a:rPr lang="zh-CN" altLang="en-US" sz="2400" b="1" dirty="0">
                <a:solidFill>
                  <a:srgbClr val="FFCC00"/>
                </a:solidFill>
                <a:latin typeface="Times New Roman" panose="02020603050405020304" pitchFamily="18" charset="0"/>
              </a:rPr>
              <a:t>金晶</a:t>
            </a:r>
            <a:r>
              <a:rPr lang="en-US" altLang="zh-CN" sz="2400" b="1" dirty="0">
                <a:solidFill>
                  <a:srgbClr val="FFCC00"/>
                </a:solidFill>
                <a:latin typeface="Times New Roman" panose="02020603050405020304" pitchFamily="18" charset="0"/>
              </a:rPr>
              <a:t>    </a:t>
            </a:r>
            <a:r>
              <a:rPr lang="zh-CN" altLang="en-US" sz="2400" b="1" dirty="0">
                <a:solidFill>
                  <a:srgbClr val="FFCC00"/>
                </a:solidFill>
                <a:latin typeface="Times New Roman" panose="02020603050405020304" pitchFamily="18" charset="0"/>
              </a:rPr>
              <a:t>外国语学院</a:t>
            </a:r>
            <a:r>
              <a:rPr lang="zh-CN" altLang="en-US" sz="2400" b="1" dirty="0">
                <a:effectLst>
                  <a:outerShdw blurRad="38100" dist="38100" dir="2700000" algn="tl">
                    <a:srgbClr val="000000"/>
                  </a:outerShdw>
                </a:effectLst>
                <a:latin typeface="Times New Roman" panose="02020603050405020304" pitchFamily="18" charset="0"/>
              </a:rPr>
              <a:t>             简     历</a:t>
            </a:r>
          </a:p>
        </p:txBody>
      </p:sp>
      <p:sp>
        <p:nvSpPr>
          <p:cNvPr id="3" name="文本框 2"/>
          <p:cNvSpPr txBox="1"/>
          <p:nvPr/>
        </p:nvSpPr>
        <p:spPr>
          <a:xfrm>
            <a:off x="612140" y="1123950"/>
            <a:ext cx="8069580" cy="5000625"/>
          </a:xfrm>
          <a:prstGeom prst="rect">
            <a:avLst/>
          </a:prstGeom>
          <a:noFill/>
        </p:spPr>
        <p:txBody>
          <a:bodyPr wrap="square" rtlCol="0" anchor="t">
            <a:spAutoFit/>
          </a:bodyPr>
          <a:lstStyle/>
          <a:p>
            <a:pPr marL="342900" indent="0" eaLnBrk="1" latinLnBrk="0" hangingPunct="1">
              <a:spcBef>
                <a:spcPts val="300"/>
              </a:spcBef>
              <a:spcAft>
                <a:spcPts val="300"/>
              </a:spcAft>
              <a:buClr>
                <a:srgbClr val="FFFFFF"/>
              </a:buClr>
              <a:buFont typeface="Wingdings" panose="05000000000000000000" pitchFamily="2" charset="2"/>
              <a:buChar char="Ø"/>
            </a:pP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教育经历</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a:t>
            </a:r>
          </a:p>
          <a:p>
            <a:pPr marL="342900" indent="0" eaLnBrk="1" latinLnBrk="0" hangingPunct="1">
              <a:spcBef>
                <a:spcPts val="300"/>
              </a:spcBef>
              <a:spcAft>
                <a:spcPts val="300"/>
              </a:spcAft>
              <a:buFont typeface="Wingdings" panose="05000000000000000000" pitchFamily="2" charset="2"/>
              <a:buNone/>
            </a:pP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1993-1997  	</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东南大学</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文学学士学位</a:t>
            </a:r>
          </a:p>
          <a:p>
            <a:pPr marL="342900" indent="0" eaLnBrk="1" latinLnBrk="0" hangingPunct="1">
              <a:spcBef>
                <a:spcPts val="300"/>
              </a:spcBef>
              <a:spcAft>
                <a:spcPts val="300"/>
              </a:spcAft>
              <a:buFont typeface="Wingdings" panose="05000000000000000000" pitchFamily="2" charset="2"/>
              <a:buNone/>
            </a:pP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2005-2008	</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南京大学</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教育学硕士学位</a:t>
            </a:r>
          </a:p>
          <a:p>
            <a:pPr marL="342900" indent="0" eaLnBrk="1" latinLnBrk="0" hangingPunct="1">
              <a:spcBef>
                <a:spcPts val="300"/>
              </a:spcBef>
              <a:spcAft>
                <a:spcPts val="300"/>
              </a:spcAft>
              <a:buFont typeface="Wingdings" panose="05000000000000000000" pitchFamily="2" charset="2"/>
              <a:buNone/>
            </a:pP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2011		</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澳大利亚莫纳什大学</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进修</a:t>
            </a:r>
          </a:p>
          <a:p>
            <a:pPr marL="342900" indent="0" eaLnBrk="1" latinLnBrk="0" hangingPunct="1">
              <a:spcBef>
                <a:spcPts val="300"/>
              </a:spcBef>
              <a:spcAft>
                <a:spcPts val="300"/>
              </a:spcAft>
              <a:buFont typeface="Wingdings" panose="05000000000000000000" pitchFamily="2" charset="2"/>
              <a:buNone/>
            </a:pP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2013         </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美国里海大学</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进修</a:t>
            </a:r>
            <a:endPar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endParaRPr>
          </a:p>
          <a:p>
            <a:pPr marL="342900" indent="0" eaLnBrk="1" latinLnBrk="0" hangingPunct="1">
              <a:spcBef>
                <a:spcPts val="300"/>
              </a:spcBef>
              <a:spcAft>
                <a:spcPts val="300"/>
              </a:spcAft>
              <a:buFont typeface="Wingdings" panose="05000000000000000000" pitchFamily="2" charset="2"/>
              <a:buNone/>
            </a:pP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2018-</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至今</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东南大学</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博士在读</a:t>
            </a:r>
          </a:p>
          <a:p>
            <a:pPr marL="342900" indent="0" eaLnBrk="1" latinLnBrk="0" hangingPunct="1">
              <a:spcBef>
                <a:spcPts val="300"/>
              </a:spcBef>
              <a:spcAft>
                <a:spcPts val="300"/>
              </a:spcAft>
              <a:buFont typeface="Wingdings" panose="05000000000000000000" pitchFamily="2" charset="2"/>
              <a:buNone/>
            </a:pPr>
            <a:endPar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endParaRPr>
          </a:p>
          <a:p>
            <a:pPr marL="685800" indent="-342900" eaLnBrk="1" latinLnBrk="0" hangingPunct="1">
              <a:spcBef>
                <a:spcPts val="300"/>
              </a:spcBef>
              <a:spcAft>
                <a:spcPts val="300"/>
              </a:spcAft>
              <a:buFont typeface="Wingdings" panose="05000000000000000000" charset="0"/>
              <a:buChar char="Ø"/>
            </a:pP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工作经历：</a:t>
            </a:r>
          </a:p>
          <a:p>
            <a:pPr marL="342900" indent="0" eaLnBrk="1" latinLnBrk="0" hangingPunct="1">
              <a:spcBef>
                <a:spcPts val="300"/>
              </a:spcBef>
              <a:spcAft>
                <a:spcPts val="300"/>
              </a:spcAft>
              <a:buFont typeface="Wingdings" panose="05000000000000000000" charset="0"/>
              <a:buNone/>
            </a:pP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	1997-</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至今</a:t>
            </a: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东南大学外国语学院</a:t>
            </a: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教师</a:t>
            </a:r>
          </a:p>
          <a:p>
            <a:pPr marL="342900" indent="0" eaLnBrk="1" latinLnBrk="0" hangingPunct="1">
              <a:spcBef>
                <a:spcPts val="300"/>
              </a:spcBef>
              <a:spcAft>
                <a:spcPts val="300"/>
              </a:spcAft>
              <a:buFont typeface="Wingdings" panose="05000000000000000000" charset="0"/>
              <a:buNone/>
            </a:pP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	2012		</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副教授</a:t>
            </a:r>
          </a:p>
          <a:p>
            <a:pPr marL="342900" indent="0" eaLnBrk="1" latinLnBrk="0" hangingPunct="1">
              <a:spcBef>
                <a:spcPts val="300"/>
              </a:spcBef>
              <a:spcAft>
                <a:spcPts val="300"/>
              </a:spcAft>
              <a:buFont typeface="Wingdings" panose="05000000000000000000" charset="0"/>
              <a:buNone/>
            </a:pP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	2015-</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至今</a:t>
            </a: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东南大学外国语学院</a:t>
            </a: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党委委员</a:t>
            </a:r>
          </a:p>
          <a:p>
            <a:pPr marL="342900" indent="0" eaLnBrk="1" latinLnBrk="0" hangingPunct="1">
              <a:spcBef>
                <a:spcPts val="300"/>
              </a:spcBef>
              <a:spcAft>
                <a:spcPts val="300"/>
              </a:spcAft>
              <a:buFont typeface="Wingdings" panose="05000000000000000000" charset="0"/>
              <a:buNone/>
            </a:pP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	2015-</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至今</a:t>
            </a: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东南大学外国语学院</a:t>
            </a: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研究生公外部主任</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827405" y="260350"/>
            <a:ext cx="7974330" cy="460375"/>
          </a:xfrm>
          <a:prstGeom prst="rect">
            <a:avLst/>
          </a:prstGeom>
          <a:noFill/>
          <a:ln w="9525">
            <a:solidFill>
              <a:schemeClr val="tx2"/>
            </a:solidFill>
            <a:miter lim="800000"/>
          </a:ln>
          <a:effectLst/>
        </p:spPr>
        <p:txBody>
          <a:bodyPr wrap="square">
            <a:spAutoFit/>
          </a:bodyPr>
          <a:lstStyle/>
          <a:p>
            <a:pPr eaLnBrk="1" hangingPunct="1">
              <a:spcBef>
                <a:spcPct val="50000"/>
              </a:spcBef>
              <a:defRPr/>
            </a:pPr>
            <a:r>
              <a:rPr lang="zh-CN" altLang="en-US" sz="2400" b="1" dirty="0">
                <a:solidFill>
                  <a:srgbClr val="FFCC00"/>
                </a:solidFill>
                <a:latin typeface="Times New Roman" panose="02020603050405020304" pitchFamily="18" charset="0"/>
              </a:rPr>
              <a:t>金晶</a:t>
            </a:r>
            <a:r>
              <a:rPr lang="en-US" altLang="zh-CN" sz="2400" b="1" dirty="0">
                <a:solidFill>
                  <a:srgbClr val="FFCC00"/>
                </a:solidFill>
                <a:latin typeface="Times New Roman" panose="02020603050405020304" pitchFamily="18" charset="0"/>
              </a:rPr>
              <a:t>    </a:t>
            </a:r>
            <a:r>
              <a:rPr lang="zh-CN" altLang="en-US" sz="2400" b="1" dirty="0">
                <a:solidFill>
                  <a:srgbClr val="FFCC00"/>
                </a:solidFill>
                <a:latin typeface="Times New Roman" panose="02020603050405020304" pitchFamily="18" charset="0"/>
              </a:rPr>
              <a:t>外国语学院</a:t>
            </a:r>
            <a:r>
              <a:rPr lang="zh-CN" altLang="en-US" sz="2400" b="1" dirty="0">
                <a:effectLst>
                  <a:outerShdw blurRad="38100" dist="38100" dir="2700000" algn="tl">
                    <a:srgbClr val="000000"/>
                  </a:outerShdw>
                </a:effectLst>
                <a:latin typeface="Times New Roman" panose="02020603050405020304" pitchFamily="18" charset="0"/>
              </a:rPr>
              <a:t>             </a:t>
            </a:r>
            <a:r>
              <a:rPr lang="zh-CN" altLang="en-US" sz="2400" b="1" dirty="0">
                <a:effectLst>
                  <a:outerShdw blurRad="38100" dist="38100" dir="2700000" algn="tl">
                    <a:srgbClr val="000000"/>
                  </a:outerShdw>
                </a:effectLst>
                <a:latin typeface="Times New Roman" panose="02020603050405020304" pitchFamily="18" charset="0"/>
                <a:sym typeface="+mn-ea"/>
              </a:rPr>
              <a:t>任</a:t>
            </a:r>
            <a:r>
              <a:rPr lang="zh-CN" altLang="en-US" sz="2400" b="1" dirty="0" smtClean="0">
                <a:effectLst>
                  <a:outerShdw blurRad="38100" dist="38100" dir="2700000" algn="tl">
                    <a:srgbClr val="000000"/>
                  </a:outerShdw>
                </a:effectLst>
                <a:latin typeface="Times New Roman" panose="02020603050405020304" pitchFamily="18" charset="0"/>
                <a:sym typeface="+mn-ea"/>
              </a:rPr>
              <a:t>现</a:t>
            </a:r>
            <a:r>
              <a:rPr lang="zh-CN" altLang="en-US" sz="2400" b="1" dirty="0">
                <a:effectLst>
                  <a:outerShdw blurRad="38100" dist="38100" dir="2700000" algn="tl">
                    <a:srgbClr val="000000"/>
                  </a:outerShdw>
                </a:effectLst>
                <a:latin typeface="Times New Roman" panose="02020603050405020304" pitchFamily="18" charset="0"/>
                <a:sym typeface="+mn-ea"/>
              </a:rPr>
              <a:t>职</a:t>
            </a:r>
            <a:r>
              <a:rPr lang="zh-CN" altLang="en-US" sz="2400" b="1" dirty="0" smtClean="0">
                <a:effectLst>
                  <a:outerShdw blurRad="38100" dist="38100" dir="2700000" algn="tl">
                    <a:srgbClr val="000000"/>
                  </a:outerShdw>
                </a:effectLst>
                <a:latin typeface="Times New Roman" panose="02020603050405020304" pitchFamily="18" charset="0"/>
                <a:sym typeface="+mn-ea"/>
              </a:rPr>
              <a:t>以来</a:t>
            </a:r>
            <a:r>
              <a:rPr lang="zh-CN" altLang="en-US" sz="2400" b="1" dirty="0">
                <a:effectLst>
                  <a:outerShdw blurRad="38100" dist="38100" dir="2700000" algn="tl">
                    <a:srgbClr val="000000"/>
                  </a:outerShdw>
                </a:effectLst>
                <a:latin typeface="Times New Roman" panose="02020603050405020304" pitchFamily="18" charset="0"/>
                <a:sym typeface="+mn-ea"/>
              </a:rPr>
              <a:t>教学工作</a:t>
            </a:r>
            <a:endParaRPr lang="zh-CN" altLang="en-US" sz="2400" dirty="0">
              <a:effectLst>
                <a:outerShdw blurRad="38100" dist="38100" dir="2700000" algn="tl">
                  <a:srgbClr val="000000"/>
                </a:outerShdw>
              </a:effectLst>
              <a:latin typeface="Times New Roman" panose="02020603050405020304" pitchFamily="18" charset="0"/>
            </a:endParaRPr>
          </a:p>
        </p:txBody>
      </p:sp>
      <p:sp>
        <p:nvSpPr>
          <p:cNvPr id="3" name="文本框 2"/>
          <p:cNvSpPr txBox="1"/>
          <p:nvPr/>
        </p:nvSpPr>
        <p:spPr>
          <a:xfrm>
            <a:off x="539750" y="908685"/>
            <a:ext cx="8200390" cy="5708015"/>
          </a:xfrm>
          <a:prstGeom prst="rect">
            <a:avLst/>
          </a:prstGeom>
          <a:noFill/>
        </p:spPr>
        <p:txBody>
          <a:bodyPr wrap="square" rtlCol="0" anchor="t">
            <a:spAutoFit/>
          </a:bodyPr>
          <a:lstStyle/>
          <a:p>
            <a:pPr marL="342900" indent="0" eaLnBrk="1" latinLnBrk="0" hangingPunct="1">
              <a:lnSpc>
                <a:spcPct val="125000"/>
              </a:lnSpc>
              <a:spcBef>
                <a:spcPts val="300"/>
              </a:spcBef>
              <a:spcAft>
                <a:spcPts val="300"/>
              </a:spcAft>
              <a:buFont typeface="Wingdings" panose="05000000000000000000" pitchFamily="2" charset="2"/>
              <a:buChar char="Ø"/>
            </a:pP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rgbClr val="FFC000"/>
                </a:solidFill>
                <a:latin typeface="黑体" panose="02010609060101010101" pitchFamily="2" charset="-122"/>
                <a:ea typeface="黑体" panose="02010609060101010101" pitchFamily="2" charset="-122"/>
                <a:cs typeface="黑体" panose="02010609060101010101" pitchFamily="2" charset="-122"/>
                <a:sym typeface="+mn-ea"/>
              </a:rPr>
              <a:t>授课课程：</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土木学院丁大钧班英语课程（大学英语</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IV</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、高级课程</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1</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、高级课程</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2</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）、通识课、研讨课、学位英语（硕士）、博士英语</a:t>
            </a:r>
          </a:p>
          <a:p>
            <a:pPr marL="342900" indent="0" eaLnBrk="1" latinLnBrk="0" hangingPunct="1">
              <a:lnSpc>
                <a:spcPct val="125000"/>
              </a:lnSpc>
              <a:spcBef>
                <a:spcPts val="300"/>
              </a:spcBef>
              <a:spcAft>
                <a:spcPts val="300"/>
              </a:spcAft>
              <a:buFont typeface="Wingdings" panose="05000000000000000000" pitchFamily="2" charset="2"/>
              <a:buChar char="Ø"/>
            </a:pP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rgbClr val="FFC000"/>
                </a:solidFill>
                <a:latin typeface="黑体" panose="02010609060101010101" pitchFamily="2" charset="-122"/>
                <a:ea typeface="黑体" panose="02010609060101010101" pitchFamily="2" charset="-122"/>
                <a:cs typeface="黑体" panose="02010609060101010101" pitchFamily="2" charset="-122"/>
                <a:sym typeface="+mn-ea"/>
              </a:rPr>
              <a:t>教学课时：</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384</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课时</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学年（涵盖本、硕、博公共英语课程）</a:t>
            </a:r>
          </a:p>
          <a:p>
            <a:pPr marL="342900" indent="0" eaLnBrk="1" latinLnBrk="0" hangingPunct="1">
              <a:lnSpc>
                <a:spcPct val="125000"/>
              </a:lnSpc>
              <a:spcBef>
                <a:spcPts val="300"/>
              </a:spcBef>
              <a:spcAft>
                <a:spcPts val="300"/>
              </a:spcAft>
              <a:buFont typeface="Wingdings" panose="05000000000000000000" pitchFamily="2" charset="2"/>
              <a:buChar char="Ø"/>
            </a:pP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rgbClr val="FFC000"/>
                </a:solidFill>
                <a:latin typeface="黑体" panose="02010609060101010101" pitchFamily="2" charset="-122"/>
                <a:ea typeface="黑体" panose="02010609060101010101" pitchFamily="2" charset="-122"/>
                <a:cs typeface="黑体" panose="02010609060101010101" pitchFamily="2" charset="-122"/>
                <a:sym typeface="+mn-ea"/>
              </a:rPr>
              <a:t>在线课程：</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省级在线课程</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3</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门</a:t>
            </a:r>
          </a:p>
          <a:p>
            <a:pPr marL="342900" indent="0" eaLnBrk="1" latinLnBrk="0" hangingPunct="1">
              <a:lnSpc>
                <a:spcPct val="125000"/>
              </a:lnSpc>
              <a:spcBef>
                <a:spcPts val="300"/>
              </a:spcBef>
              <a:spcAft>
                <a:spcPts val="300"/>
              </a:spcAft>
              <a:buFont typeface="Wingdings" panose="05000000000000000000" pitchFamily="2" charset="2"/>
              <a:buChar char="Ø"/>
            </a:pP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rgbClr val="FFC000"/>
                </a:solidFill>
                <a:latin typeface="黑体" panose="02010609060101010101" pitchFamily="2" charset="-122"/>
                <a:ea typeface="黑体" panose="02010609060101010101" pitchFamily="2" charset="-122"/>
                <a:cs typeface="黑体" panose="02010609060101010101" pitchFamily="2" charset="-122"/>
                <a:sym typeface="+mn-ea"/>
              </a:rPr>
              <a:t>课程思政：</a:t>
            </a:r>
            <a:r>
              <a:rPr kumimoji="1" lang="en-US" altLang="zh-CN" sz="2200" dirty="0">
                <a:latin typeface="黑体" panose="02010609060101010101" pitchFamily="2" charset="-122"/>
                <a:ea typeface="黑体" panose="02010609060101010101" pitchFamily="2" charset="-122"/>
                <a:cs typeface="黑体" panose="02010609060101010101" pitchFamily="2" charset="-122"/>
                <a:sym typeface="+mn-ea"/>
              </a:rPr>
              <a:t>东南大学研究生“课程思政”首批示范课程优秀建设</a:t>
            </a:r>
            <a:r>
              <a:rPr kumimoji="1" lang="zh-CN" altLang="en-US" sz="2200" dirty="0">
                <a:latin typeface="黑体" panose="02010609060101010101" pitchFamily="2" charset="-122"/>
                <a:ea typeface="黑体" panose="02010609060101010101" pitchFamily="2" charset="-122"/>
                <a:cs typeface="黑体" panose="02010609060101010101" pitchFamily="2" charset="-122"/>
                <a:sym typeface="+mn-ea"/>
              </a:rPr>
              <a:t>项目</a:t>
            </a:r>
            <a:endPar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endParaRPr>
          </a:p>
          <a:p>
            <a:pPr marL="342900" indent="0" eaLnBrk="1" latinLnBrk="0" hangingPunct="1">
              <a:lnSpc>
                <a:spcPct val="125000"/>
              </a:lnSpc>
              <a:spcBef>
                <a:spcPts val="300"/>
              </a:spcBef>
              <a:spcAft>
                <a:spcPts val="300"/>
              </a:spcAft>
              <a:buFont typeface="Wingdings" panose="05000000000000000000" pitchFamily="2" charset="2"/>
              <a:buChar char="Ø"/>
            </a:pP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rgbClr val="FFC000"/>
                </a:solidFill>
                <a:latin typeface="黑体" panose="02010609060101010101" pitchFamily="2" charset="-122"/>
                <a:ea typeface="黑体" panose="02010609060101010101" pitchFamily="2" charset="-122"/>
                <a:cs typeface="黑体" panose="02010609060101010101" pitchFamily="2" charset="-122"/>
                <a:sym typeface="+mn-ea"/>
              </a:rPr>
              <a:t>指导学生：</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本科生</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1</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名（荣获第十四届IET全球英语演讲竞赛中国区总决赛第4名）、硕士研究生</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3</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名（其中包括留学生</a:t>
            </a:r>
            <a:r>
              <a:rPr kumimoji="1" lang="en-US" altLang="zh-CN"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1</a:t>
            </a: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名）</a:t>
            </a:r>
          </a:p>
          <a:p>
            <a:pPr marL="342900" indent="0" eaLnBrk="1" latinLnBrk="0" hangingPunct="1">
              <a:lnSpc>
                <a:spcPct val="125000"/>
              </a:lnSpc>
              <a:spcBef>
                <a:spcPts val="300"/>
              </a:spcBef>
              <a:spcAft>
                <a:spcPts val="300"/>
              </a:spcAft>
              <a:buFont typeface="Wingdings" panose="05000000000000000000" pitchFamily="2" charset="2"/>
              <a:buChar char="Ø"/>
            </a:pP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rgbClr val="FFC000"/>
                </a:solidFill>
                <a:latin typeface="黑体" panose="02010609060101010101" pitchFamily="2" charset="-122"/>
                <a:ea typeface="黑体" panose="02010609060101010101" pitchFamily="2" charset="-122"/>
                <a:cs typeface="黑体" panose="02010609060101010101" pitchFamily="2" charset="-122"/>
                <a:sym typeface="+mn-ea"/>
              </a:rPr>
              <a:t>指导</a:t>
            </a:r>
            <a:r>
              <a:rPr kumimoji="1" lang="en-US" altLang="zh-CN" sz="2200" b="1" dirty="0">
                <a:solidFill>
                  <a:srgbClr val="FFC000"/>
                </a:solidFill>
                <a:latin typeface="黑体" panose="02010609060101010101" pitchFamily="2" charset="-122"/>
                <a:ea typeface="黑体" panose="02010609060101010101" pitchFamily="2" charset="-122"/>
                <a:cs typeface="黑体" panose="02010609060101010101" pitchFamily="2" charset="-122"/>
                <a:sym typeface="+mn-ea"/>
              </a:rPr>
              <a:t>SRTP</a:t>
            </a:r>
            <a:r>
              <a:rPr kumimoji="1" lang="zh-CN" altLang="en-US" sz="2200" b="1" dirty="0">
                <a:solidFill>
                  <a:srgbClr val="FFC000"/>
                </a:solidFill>
                <a:latin typeface="黑体" panose="02010609060101010101" pitchFamily="2" charset="-122"/>
                <a:ea typeface="黑体" panose="02010609060101010101" pitchFamily="2" charset="-122"/>
                <a:cs typeface="黑体" panose="02010609060101010101" pitchFamily="2" charset="-122"/>
                <a:sym typeface="+mn-ea"/>
              </a:rPr>
              <a:t>：</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校级</a:t>
            </a: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SRTP</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项目</a:t>
            </a:r>
            <a:r>
              <a:rPr kumimoji="1" lang="en-US" altLang="zh-CN" sz="2200" b="1" dirty="0">
                <a:latin typeface="黑体" panose="02010609060101010101" pitchFamily="2" charset="-122"/>
                <a:ea typeface="黑体" panose="02010609060101010101" pitchFamily="2" charset="-122"/>
                <a:cs typeface="黑体" panose="02010609060101010101" pitchFamily="2" charset="-122"/>
                <a:sym typeface="+mn-ea"/>
              </a:rPr>
              <a:t>1</a:t>
            </a:r>
            <a:r>
              <a:rPr kumimoji="1" lang="zh-CN" altLang="en-US" sz="2200" b="1" dirty="0">
                <a:latin typeface="黑体" panose="02010609060101010101" pitchFamily="2" charset="-122"/>
                <a:ea typeface="黑体" panose="02010609060101010101" pitchFamily="2" charset="-122"/>
                <a:cs typeface="黑体" panose="02010609060101010101" pitchFamily="2" charset="-122"/>
                <a:sym typeface="+mn-ea"/>
              </a:rPr>
              <a:t>项</a:t>
            </a:r>
            <a:endPar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endParaRPr>
          </a:p>
          <a:p>
            <a:pPr marL="342900" indent="0" eaLnBrk="1" latinLnBrk="0" hangingPunct="1">
              <a:lnSpc>
                <a:spcPct val="125000"/>
              </a:lnSpc>
              <a:spcBef>
                <a:spcPts val="300"/>
              </a:spcBef>
              <a:spcAft>
                <a:spcPts val="300"/>
              </a:spcAft>
              <a:buFont typeface="Wingdings" panose="05000000000000000000" pitchFamily="2" charset="2"/>
              <a:buChar char="Ø"/>
            </a:pPr>
            <a:r>
              <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rgbClr val="FFC000"/>
                </a:solidFill>
                <a:latin typeface="黑体" panose="02010609060101010101" pitchFamily="2" charset="-122"/>
                <a:ea typeface="黑体" panose="02010609060101010101" pitchFamily="2" charset="-122"/>
                <a:cs typeface="黑体" panose="02010609060101010101" pitchFamily="2" charset="-122"/>
                <a:sym typeface="+mn-ea"/>
              </a:rPr>
              <a:t>主编教材：</a:t>
            </a:r>
            <a:r>
              <a:rPr kumimoji="1" lang="en-US" altLang="zh-CN" sz="2200"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3</a:t>
            </a:r>
            <a:r>
              <a:rPr kumimoji="1" lang="zh-CN" altLang="en-US" sz="2200"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本</a:t>
            </a:r>
          </a:p>
          <a:p>
            <a:pPr marL="342900" indent="0" eaLnBrk="1" latinLnBrk="0" hangingPunct="1">
              <a:lnSpc>
                <a:spcPct val="125000"/>
              </a:lnSpc>
              <a:spcBef>
                <a:spcPts val="300"/>
              </a:spcBef>
              <a:spcAft>
                <a:spcPts val="300"/>
              </a:spcAft>
              <a:buFont typeface="Wingdings" panose="05000000000000000000" pitchFamily="2" charset="2"/>
              <a:buChar char="Ø"/>
            </a:pPr>
            <a:r>
              <a:rPr kumimoji="1" lang="zh-CN" altLang="en-US" sz="2200"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200" b="1" dirty="0">
                <a:solidFill>
                  <a:srgbClr val="FFC000"/>
                </a:solidFill>
                <a:latin typeface="黑体" panose="02010609060101010101" pitchFamily="2" charset="-122"/>
                <a:ea typeface="黑体" panose="02010609060101010101" pitchFamily="2" charset="-122"/>
                <a:cs typeface="黑体" panose="02010609060101010101" pitchFamily="2" charset="-122"/>
                <a:sym typeface="+mn-ea"/>
              </a:rPr>
              <a:t>教研论文：</a:t>
            </a:r>
            <a:r>
              <a:rPr kumimoji="1" lang="en-US" altLang="zh-CN" sz="2200"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4</a:t>
            </a:r>
            <a:r>
              <a:rPr kumimoji="1" lang="zh-CN" altLang="en-US" sz="2200"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篇</a:t>
            </a:r>
            <a:endParaRPr kumimoji="1" lang="zh-CN" altLang="en-US" sz="22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827088" y="260350"/>
            <a:ext cx="7993384" cy="460375"/>
          </a:xfrm>
          <a:prstGeom prst="rect">
            <a:avLst/>
          </a:prstGeom>
          <a:noFill/>
          <a:ln w="9525">
            <a:solidFill>
              <a:schemeClr val="tx2"/>
            </a:solidFill>
            <a:miter lim="800000"/>
          </a:ln>
          <a:effectLst/>
        </p:spPr>
        <p:txBody>
          <a:bodyPr wrap="square">
            <a:spAutoFit/>
          </a:bodyPr>
          <a:lstStyle/>
          <a:p>
            <a:pPr eaLnBrk="1" hangingPunct="1">
              <a:spcBef>
                <a:spcPct val="50000"/>
              </a:spcBef>
              <a:defRPr/>
            </a:pPr>
            <a:r>
              <a:rPr lang="zh-CN" altLang="en-US" sz="2400" b="1" dirty="0">
                <a:solidFill>
                  <a:srgbClr val="FFCC00"/>
                </a:solidFill>
                <a:latin typeface="Times New Roman" panose="02020603050405020304" pitchFamily="18" charset="0"/>
              </a:rPr>
              <a:t>金晶</a:t>
            </a:r>
            <a:r>
              <a:rPr lang="en-US" altLang="zh-CN" sz="2400" b="1" dirty="0">
                <a:solidFill>
                  <a:srgbClr val="FFCC00"/>
                </a:solidFill>
                <a:latin typeface="Times New Roman" panose="02020603050405020304" pitchFamily="18" charset="0"/>
              </a:rPr>
              <a:t>    </a:t>
            </a:r>
            <a:r>
              <a:rPr lang="zh-CN" altLang="en-US" sz="2400" b="1" dirty="0">
                <a:solidFill>
                  <a:srgbClr val="FFCC00"/>
                </a:solidFill>
                <a:latin typeface="Times New Roman" panose="02020603050405020304" pitchFamily="18" charset="0"/>
              </a:rPr>
              <a:t>外国语学院</a:t>
            </a:r>
            <a:r>
              <a:rPr lang="zh-CN" altLang="en-US" sz="2400" b="1" dirty="0">
                <a:effectLst>
                  <a:outerShdw blurRad="38100" dist="38100" dir="2700000" algn="tl">
                    <a:srgbClr val="000000"/>
                  </a:outerShdw>
                </a:effectLst>
                <a:latin typeface="Times New Roman" panose="02020603050405020304" pitchFamily="18" charset="0"/>
              </a:rPr>
              <a:t>             任</a:t>
            </a:r>
            <a:r>
              <a:rPr lang="zh-CN" altLang="en-US" sz="2400" b="1" dirty="0" smtClean="0">
                <a:effectLst>
                  <a:outerShdw blurRad="38100" dist="38100" dir="2700000" algn="tl">
                    <a:srgbClr val="000000"/>
                  </a:outerShdw>
                </a:effectLst>
                <a:latin typeface="Times New Roman" panose="02020603050405020304" pitchFamily="18" charset="0"/>
              </a:rPr>
              <a:t>现职以来</a:t>
            </a:r>
            <a:r>
              <a:rPr lang="zh-CN" altLang="en-US" sz="2400" b="1" dirty="0">
                <a:effectLst>
                  <a:outerShdw blurRad="38100" dist="38100" dir="2700000" algn="tl">
                    <a:srgbClr val="000000"/>
                  </a:outerShdw>
                </a:effectLst>
                <a:latin typeface="Times New Roman" panose="02020603050405020304" pitchFamily="18" charset="0"/>
              </a:rPr>
              <a:t>科研工作</a:t>
            </a:r>
          </a:p>
        </p:txBody>
      </p:sp>
      <p:graphicFrame>
        <p:nvGraphicFramePr>
          <p:cNvPr id="2" name="表格 1"/>
          <p:cNvGraphicFramePr/>
          <p:nvPr>
            <p:custDataLst>
              <p:tags r:id="rId1"/>
            </p:custDataLst>
          </p:nvPr>
        </p:nvGraphicFramePr>
        <p:xfrm>
          <a:off x="899160" y="980440"/>
          <a:ext cx="7867650" cy="5389245"/>
        </p:xfrm>
        <a:graphic>
          <a:graphicData uri="http://schemas.openxmlformats.org/drawingml/2006/table">
            <a:tbl>
              <a:tblPr firstRow="1" bandRow="1">
                <a:tableStyleId>{5C22544A-7EE6-4342-B048-85BDC9FD1C3A}</a:tableStyleId>
              </a:tblPr>
              <a:tblGrid>
                <a:gridCol w="748665">
                  <a:extLst>
                    <a:ext uri="{9D8B030D-6E8A-4147-A177-3AD203B41FA5}">
                      <a16:colId xmlns:a16="http://schemas.microsoft.com/office/drawing/2014/main" val="20000"/>
                    </a:ext>
                  </a:extLst>
                </a:gridCol>
                <a:gridCol w="2573655">
                  <a:extLst>
                    <a:ext uri="{9D8B030D-6E8A-4147-A177-3AD203B41FA5}">
                      <a16:colId xmlns:a16="http://schemas.microsoft.com/office/drawing/2014/main" val="20001"/>
                    </a:ext>
                  </a:extLst>
                </a:gridCol>
                <a:gridCol w="2534285">
                  <a:extLst>
                    <a:ext uri="{9D8B030D-6E8A-4147-A177-3AD203B41FA5}">
                      <a16:colId xmlns:a16="http://schemas.microsoft.com/office/drawing/2014/main" val="20002"/>
                    </a:ext>
                  </a:extLst>
                </a:gridCol>
                <a:gridCol w="633095">
                  <a:extLst>
                    <a:ext uri="{9D8B030D-6E8A-4147-A177-3AD203B41FA5}">
                      <a16:colId xmlns:a16="http://schemas.microsoft.com/office/drawing/2014/main" val="20003"/>
                    </a:ext>
                  </a:extLst>
                </a:gridCol>
                <a:gridCol w="69215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tblGrid>
              <a:tr h="518160">
                <a:tc>
                  <a:txBody>
                    <a:bodyPr/>
                    <a:lstStyle/>
                    <a:p>
                      <a:pPr algn="ctr">
                        <a:buNone/>
                      </a:pPr>
                      <a:r>
                        <a:rPr lang="zh-CN" altLang="en-US" sz="1400" b="1">
                          <a:solidFill>
                            <a:schemeClr val="tx1"/>
                          </a:solidFill>
                          <a:latin typeface="黑体" panose="02010609060101010101" pitchFamily="2" charset="-122"/>
                          <a:ea typeface="黑体" panose="02010609060101010101" pitchFamily="2" charset="-122"/>
                        </a:rPr>
                        <a:t>年份</a:t>
                      </a:r>
                    </a:p>
                  </a:txBody>
                  <a:tcPr anchor="ctr"/>
                </a:tc>
                <a:tc>
                  <a:txBody>
                    <a:bodyPr/>
                    <a:lstStyle/>
                    <a:p>
                      <a:pPr algn="ctr">
                        <a:buNone/>
                      </a:pPr>
                      <a:r>
                        <a:rPr lang="zh-CN" altLang="en-US" sz="1400" b="1">
                          <a:solidFill>
                            <a:schemeClr val="tx1"/>
                          </a:solidFill>
                          <a:latin typeface="黑体" panose="02010609060101010101" pitchFamily="2" charset="-122"/>
                          <a:ea typeface="黑体" panose="02010609060101010101" pitchFamily="2" charset="-122"/>
                        </a:rPr>
                        <a:t>项目类别</a:t>
                      </a:r>
                    </a:p>
                  </a:txBody>
                  <a:tcPr anchor="ctr"/>
                </a:tc>
                <a:tc>
                  <a:txBody>
                    <a:bodyPr/>
                    <a:lstStyle/>
                    <a:p>
                      <a:pPr algn="ctr">
                        <a:buNone/>
                      </a:pPr>
                      <a:r>
                        <a:rPr lang="zh-CN" altLang="en-US" sz="1400" b="1">
                          <a:solidFill>
                            <a:schemeClr val="tx1"/>
                          </a:solidFill>
                          <a:latin typeface="黑体" panose="02010609060101010101" pitchFamily="2" charset="-122"/>
                          <a:ea typeface="黑体" panose="02010609060101010101" pitchFamily="2" charset="-122"/>
                        </a:rPr>
                        <a:t>项目名称</a:t>
                      </a:r>
                    </a:p>
                  </a:txBody>
                  <a:tcPr anchor="ctr"/>
                </a:tc>
                <a:tc>
                  <a:txBody>
                    <a:bodyPr/>
                    <a:lstStyle/>
                    <a:p>
                      <a:pPr algn="ctr">
                        <a:buNone/>
                      </a:pPr>
                      <a:r>
                        <a:rPr lang="zh-CN" altLang="en-US" sz="1400" b="1">
                          <a:solidFill>
                            <a:schemeClr val="tx1"/>
                          </a:solidFill>
                          <a:latin typeface="黑体" panose="02010609060101010101" pitchFamily="2" charset="-122"/>
                          <a:ea typeface="黑体" panose="02010609060101010101" pitchFamily="2" charset="-122"/>
                        </a:rPr>
                        <a:t>项目经费</a:t>
                      </a:r>
                    </a:p>
                  </a:txBody>
                  <a:tcPr anchor="ctr"/>
                </a:tc>
                <a:tc>
                  <a:txBody>
                    <a:bodyPr/>
                    <a:lstStyle/>
                    <a:p>
                      <a:pPr algn="ctr">
                        <a:buNone/>
                      </a:pPr>
                      <a:r>
                        <a:rPr lang="zh-CN" altLang="en-US" sz="1400" b="1">
                          <a:solidFill>
                            <a:schemeClr val="tx1"/>
                          </a:solidFill>
                          <a:latin typeface="黑体" panose="02010609060101010101" pitchFamily="2" charset="-122"/>
                          <a:ea typeface="黑体" panose="02010609060101010101" pitchFamily="2" charset="-122"/>
                        </a:rPr>
                        <a:t>实际到款</a:t>
                      </a:r>
                    </a:p>
                  </a:txBody>
                  <a:tcPr anchor="ctr"/>
                </a:tc>
                <a:tc>
                  <a:txBody>
                    <a:bodyPr/>
                    <a:lstStyle/>
                    <a:p>
                      <a:pPr algn="ctr">
                        <a:buNone/>
                      </a:pPr>
                      <a:r>
                        <a:rPr lang="zh-CN" altLang="en-US" sz="1400" b="1">
                          <a:solidFill>
                            <a:schemeClr val="tx1"/>
                          </a:solidFill>
                          <a:latin typeface="黑体" panose="02010609060101010101" pitchFamily="2" charset="-122"/>
                          <a:ea typeface="黑体" panose="02010609060101010101" pitchFamily="2" charset="-122"/>
                        </a:rPr>
                        <a:t>项目状态</a:t>
                      </a:r>
                    </a:p>
                  </a:txBody>
                  <a:tcPr anchor="ctr"/>
                </a:tc>
                <a:extLst>
                  <a:ext uri="{0D108BD9-81ED-4DB2-BD59-A6C34878D82A}">
                    <a16:rowId xmlns:a16="http://schemas.microsoft.com/office/drawing/2014/main" val="10000"/>
                  </a:ext>
                </a:extLst>
              </a:tr>
              <a:tr h="304800">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2019</a:t>
                      </a:r>
                    </a:p>
                  </a:txBody>
                  <a:tcPr anchor="ctr"/>
                </a:tc>
                <a:tc>
                  <a:txBody>
                    <a:bodyPr/>
                    <a:lstStyle/>
                    <a:p>
                      <a:pPr algn="ctr">
                        <a:buNone/>
                      </a:pPr>
                      <a:r>
                        <a:rPr lang="zh-CN" altLang="en-US" sz="1400" b="0" spc="130">
                          <a:solidFill>
                            <a:srgbClr val="0000FF"/>
                          </a:solidFill>
                          <a:latin typeface="黑体" panose="02010609060101010101" pitchFamily="2" charset="-122"/>
                          <a:ea typeface="黑体" panose="02010609060101010101" pitchFamily="2" charset="-122"/>
                          <a:sym typeface="+mn-ea"/>
                        </a:rPr>
                        <a:t>江苏省</a:t>
                      </a:r>
                      <a:r>
                        <a:rPr lang="en-US" altLang="zh-CN" sz="1400" b="0" spc="130">
                          <a:solidFill>
                            <a:srgbClr val="0000FF"/>
                          </a:solidFill>
                          <a:latin typeface="黑体" panose="02010609060101010101" pitchFamily="2" charset="-122"/>
                          <a:ea typeface="黑体" panose="02010609060101010101" pitchFamily="2" charset="-122"/>
                          <a:sym typeface="+mn-ea"/>
                        </a:rPr>
                        <a:t>“</a:t>
                      </a:r>
                      <a:r>
                        <a:rPr lang="zh-CN" altLang="en-US" sz="1400" b="0" spc="130">
                          <a:solidFill>
                            <a:srgbClr val="0000FF"/>
                          </a:solidFill>
                          <a:latin typeface="黑体" panose="02010609060101010101" pitchFamily="2" charset="-122"/>
                          <a:ea typeface="黑体" panose="02010609060101010101" pitchFamily="2" charset="-122"/>
                          <a:sym typeface="+mn-ea"/>
                        </a:rPr>
                        <a:t>青蓝工程</a:t>
                      </a:r>
                      <a:r>
                        <a:rPr lang="en-US" altLang="zh-CN" sz="1400" b="0" spc="130">
                          <a:solidFill>
                            <a:srgbClr val="0000FF"/>
                          </a:solidFill>
                          <a:latin typeface="黑体" panose="02010609060101010101" pitchFamily="2" charset="-122"/>
                          <a:ea typeface="黑体" panose="02010609060101010101" pitchFamily="2" charset="-122"/>
                          <a:sym typeface="+mn-ea"/>
                        </a:rPr>
                        <a:t>”</a:t>
                      </a:r>
                      <a:r>
                        <a:rPr kumimoji="1" lang="en-US" altLang="zh-CN" sz="1400" b="0" dirty="0">
                          <a:solidFill>
                            <a:srgbClr val="0000FF"/>
                          </a:solidFill>
                          <a:latin typeface="黑体" panose="02010609060101010101" pitchFamily="2" charset="-122"/>
                          <a:ea typeface="黑体" panose="02010609060101010101" pitchFamily="2" charset="-122"/>
                          <a:cs typeface="黑体" panose="02010609060101010101" pitchFamily="2" charset="-122"/>
                          <a:sym typeface="+mn-ea"/>
                        </a:rPr>
                        <a:t>中青年 学术带头人培养对象</a:t>
                      </a:r>
                      <a:endParaRPr kumimoji="1" lang="en-US" altLang="zh-CN" sz="1400" b="0" spc="130" dirty="0">
                        <a:solidFill>
                          <a:srgbClr val="0000FF"/>
                        </a:solidFill>
                        <a:latin typeface="黑体" panose="02010609060101010101" pitchFamily="2" charset="-122"/>
                        <a:ea typeface="黑体" panose="02010609060101010101" pitchFamily="2" charset="-122"/>
                        <a:cs typeface="黑体" panose="02010609060101010101" pitchFamily="2" charset="-122"/>
                        <a:sym typeface="+mn-ea"/>
                      </a:endParaRPr>
                    </a:p>
                  </a:txBody>
                  <a:tcPr anchor="ctr"/>
                </a:tc>
                <a:tc>
                  <a:txBody>
                    <a:bodyPr/>
                    <a:lstStyle/>
                    <a:p>
                      <a:pPr indent="0" algn="ctr">
                        <a:lnSpc>
                          <a:spcPct val="120000"/>
                        </a:lnSpc>
                        <a:spcBef>
                          <a:spcPts val="0"/>
                        </a:spcBef>
                        <a:spcAft>
                          <a:spcPts val="0"/>
                        </a:spcAft>
                        <a:buNone/>
                      </a:pPr>
                      <a:endParaRPr lang="en-US" altLang="en-US" sz="1400" b="0" spc="130">
                        <a:solidFill>
                          <a:srgbClr val="0000FF"/>
                        </a:solidFill>
                        <a:latin typeface="黑体" panose="02010609060101010101" pitchFamily="2" charset="-122"/>
                        <a:ea typeface="黑体" panose="02010609060101010101" pitchFamily="2" charset="-122"/>
                        <a:sym typeface="+mn-ea"/>
                      </a:endParaRP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4</a:t>
                      </a:r>
                      <a:r>
                        <a:rPr lang="zh-CN" altLang="en-US" sz="1400" b="0">
                          <a:solidFill>
                            <a:srgbClr val="0000FF"/>
                          </a:solidFill>
                          <a:latin typeface="黑体" panose="02010609060101010101" pitchFamily="2" charset="-122"/>
                          <a:ea typeface="黑体" panose="02010609060101010101" pitchFamily="2" charset="-122"/>
                        </a:rPr>
                        <a:t>万</a:t>
                      </a: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4</a:t>
                      </a:r>
                      <a:r>
                        <a:rPr lang="zh-CN" altLang="en-US" sz="1400" b="0">
                          <a:solidFill>
                            <a:srgbClr val="0000FF"/>
                          </a:solidFill>
                          <a:latin typeface="黑体" panose="02010609060101010101" pitchFamily="2" charset="-122"/>
                          <a:ea typeface="黑体" panose="02010609060101010101" pitchFamily="2" charset="-122"/>
                        </a:rPr>
                        <a:t>万</a:t>
                      </a:r>
                    </a:p>
                  </a:txBody>
                  <a:tcPr anchor="ctr"/>
                </a:tc>
                <a:tc>
                  <a:txBody>
                    <a:bodyPr/>
                    <a:lstStyle/>
                    <a:p>
                      <a:pPr algn="ctr">
                        <a:buNone/>
                      </a:pPr>
                      <a:endParaRPr lang="zh-CN" altLang="en-US" sz="1400" b="0">
                        <a:solidFill>
                          <a:srgbClr val="0000FF"/>
                        </a:solidFill>
                        <a:latin typeface="黑体" panose="02010609060101010101" pitchFamily="2" charset="-122"/>
                        <a:ea typeface="黑体" panose="02010609060101010101" pitchFamily="2" charset="-122"/>
                      </a:endParaRPr>
                    </a:p>
                  </a:txBody>
                  <a:tcPr anchor="ctr"/>
                </a:tc>
                <a:extLst>
                  <a:ext uri="{0D108BD9-81ED-4DB2-BD59-A6C34878D82A}">
                    <a16:rowId xmlns:a16="http://schemas.microsoft.com/office/drawing/2014/main" val="10001"/>
                  </a:ext>
                </a:extLst>
              </a:tr>
              <a:tr h="304800">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2019</a:t>
                      </a:r>
                    </a:p>
                  </a:txBody>
                  <a:tcPr anchor="ctr"/>
                </a:tc>
                <a:tc>
                  <a:txBody>
                    <a:bodyPr/>
                    <a:lstStyle/>
                    <a:p>
                      <a:pPr algn="ctr">
                        <a:buNone/>
                      </a:pPr>
                      <a:r>
                        <a:rPr lang="zh-CN" altLang="en-US" sz="1400" b="0">
                          <a:solidFill>
                            <a:srgbClr val="0000FF"/>
                          </a:solidFill>
                          <a:latin typeface="黑体" panose="02010609060101010101" pitchFamily="2" charset="-122"/>
                          <a:ea typeface="黑体" panose="02010609060101010101" pitchFamily="2" charset="-122"/>
                          <a:sym typeface="+mn-ea"/>
                        </a:rPr>
                        <a:t>江苏省社科基金重点项目</a:t>
                      </a:r>
                    </a:p>
                  </a:txBody>
                  <a:tcPr anchor="ctr"/>
                </a:tc>
                <a:tc>
                  <a:txBody>
                    <a:bodyPr/>
                    <a:lstStyle/>
                    <a:p>
                      <a:pPr indent="0" algn="ctr">
                        <a:lnSpc>
                          <a:spcPct val="120000"/>
                        </a:lnSpc>
                        <a:spcBef>
                          <a:spcPts val="0"/>
                        </a:spcBef>
                        <a:spcAft>
                          <a:spcPts val="0"/>
                        </a:spcAft>
                        <a:buNone/>
                      </a:pPr>
                      <a:r>
                        <a:rPr lang="en-US" sz="1400" b="0" spc="130">
                          <a:solidFill>
                            <a:srgbClr val="0000FF"/>
                          </a:solidFill>
                          <a:latin typeface="黑体" panose="02010609060101010101" pitchFamily="2" charset="-122"/>
                          <a:ea typeface="黑体" panose="02010609060101010101" pitchFamily="2" charset="-122"/>
                          <a:sym typeface="+mn-ea"/>
                        </a:rPr>
                        <a:t>新时代课程思政建设理论</a:t>
                      </a:r>
                      <a:endParaRPr lang="en-US" sz="1400" b="0" spc="130">
                        <a:solidFill>
                          <a:srgbClr val="0000FF"/>
                        </a:solidFill>
                        <a:latin typeface="黑体" panose="02010609060101010101" pitchFamily="2" charset="-122"/>
                        <a:ea typeface="黑体" panose="02010609060101010101" pitchFamily="2" charset="-122"/>
                      </a:endParaRPr>
                    </a:p>
                    <a:p>
                      <a:pPr indent="0" algn="ctr">
                        <a:lnSpc>
                          <a:spcPct val="120000"/>
                        </a:lnSpc>
                        <a:spcBef>
                          <a:spcPts val="0"/>
                        </a:spcBef>
                        <a:spcAft>
                          <a:spcPts val="0"/>
                        </a:spcAft>
                        <a:buNone/>
                      </a:pPr>
                      <a:r>
                        <a:rPr lang="en-US" sz="1400" b="0" spc="130">
                          <a:solidFill>
                            <a:srgbClr val="0000FF"/>
                          </a:solidFill>
                          <a:latin typeface="黑体" panose="02010609060101010101" pitchFamily="2" charset="-122"/>
                          <a:ea typeface="黑体" panose="02010609060101010101" pitchFamily="2" charset="-122"/>
                          <a:sym typeface="+mn-ea"/>
                        </a:rPr>
                        <a:t>建构与路径研究</a:t>
                      </a:r>
                      <a:endParaRPr lang="en-US" altLang="en-US" sz="1400" b="0" spc="130">
                        <a:solidFill>
                          <a:srgbClr val="0000FF"/>
                        </a:solidFill>
                        <a:latin typeface="黑体" panose="02010609060101010101" pitchFamily="2" charset="-122"/>
                        <a:ea typeface="黑体" panose="02010609060101010101" pitchFamily="2" charset="-122"/>
                        <a:sym typeface="+mn-ea"/>
                      </a:endParaRP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sym typeface="+mn-ea"/>
                        </a:rPr>
                        <a:t>8</a:t>
                      </a:r>
                      <a:r>
                        <a:rPr lang="zh-CN" altLang="en-US" sz="1400" b="0">
                          <a:solidFill>
                            <a:srgbClr val="0000FF"/>
                          </a:solidFill>
                          <a:latin typeface="黑体" panose="02010609060101010101" pitchFamily="2" charset="-122"/>
                          <a:ea typeface="黑体" panose="02010609060101010101" pitchFamily="2" charset="-122"/>
                          <a:sym typeface="+mn-ea"/>
                        </a:rPr>
                        <a:t>万</a:t>
                      </a: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6.4</a:t>
                      </a:r>
                      <a:r>
                        <a:rPr lang="zh-CN" altLang="en-US" sz="1400" b="0">
                          <a:solidFill>
                            <a:srgbClr val="0000FF"/>
                          </a:solidFill>
                          <a:latin typeface="黑体" panose="02010609060101010101" pitchFamily="2" charset="-122"/>
                          <a:ea typeface="黑体" panose="02010609060101010101" pitchFamily="2" charset="-122"/>
                        </a:rPr>
                        <a:t>万</a:t>
                      </a:r>
                    </a:p>
                  </a:txBody>
                  <a:tcPr anchor="ctr"/>
                </a:tc>
                <a:tc>
                  <a:txBody>
                    <a:bodyPr/>
                    <a:lstStyle/>
                    <a:p>
                      <a:pPr algn="ctr">
                        <a:buNone/>
                      </a:pPr>
                      <a:r>
                        <a:rPr lang="zh-CN" altLang="en-US" sz="1400" b="0">
                          <a:solidFill>
                            <a:srgbClr val="0000FF"/>
                          </a:solidFill>
                          <a:latin typeface="黑体" panose="02010609060101010101" pitchFamily="2" charset="-122"/>
                          <a:ea typeface="黑体" panose="02010609060101010101" pitchFamily="2" charset="-122"/>
                        </a:rPr>
                        <a:t>在研</a:t>
                      </a:r>
                    </a:p>
                  </a:txBody>
                  <a:tcPr anchor="ctr"/>
                </a:tc>
                <a:extLst>
                  <a:ext uri="{0D108BD9-81ED-4DB2-BD59-A6C34878D82A}">
                    <a16:rowId xmlns:a16="http://schemas.microsoft.com/office/drawing/2014/main" val="10002"/>
                  </a:ext>
                </a:extLst>
              </a:tr>
              <a:tr h="304800">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2019</a:t>
                      </a:r>
                    </a:p>
                  </a:txBody>
                  <a:tcPr anchor="ctr"/>
                </a:tc>
                <a:tc>
                  <a:txBody>
                    <a:bodyPr/>
                    <a:lstStyle/>
                    <a:p>
                      <a:pPr algn="ctr">
                        <a:buNone/>
                      </a:pPr>
                      <a:r>
                        <a:rPr lang="en-US" sz="1400" b="0" spc="130">
                          <a:solidFill>
                            <a:srgbClr val="0000FF"/>
                          </a:solidFill>
                          <a:latin typeface="黑体" panose="02010609060101010101" pitchFamily="2" charset="-122"/>
                          <a:ea typeface="黑体" panose="02010609060101010101" pitchFamily="2" charset="-122"/>
                          <a:sym typeface="+mn-ea"/>
                        </a:rPr>
                        <a:t>江苏省研究生教育教学改革 研究与实践课题</a:t>
                      </a:r>
                      <a:endParaRPr lang="en-US" altLang="en-US" sz="1400" b="0" spc="130">
                        <a:solidFill>
                          <a:srgbClr val="0000FF"/>
                        </a:solidFill>
                        <a:latin typeface="黑体" panose="02010609060101010101" pitchFamily="2" charset="-122"/>
                        <a:ea typeface="黑体" panose="02010609060101010101" pitchFamily="2" charset="-122"/>
                        <a:sym typeface="+mn-ea"/>
                      </a:endParaRPr>
                    </a:p>
                  </a:txBody>
                  <a:tcPr anchor="ctr"/>
                </a:tc>
                <a:tc>
                  <a:txBody>
                    <a:bodyPr/>
                    <a:lstStyle/>
                    <a:p>
                      <a:pPr indent="0" algn="ctr">
                        <a:lnSpc>
                          <a:spcPct val="120000"/>
                        </a:lnSpc>
                        <a:spcBef>
                          <a:spcPts val="0"/>
                        </a:spcBef>
                        <a:spcAft>
                          <a:spcPts val="0"/>
                        </a:spcAft>
                        <a:buNone/>
                      </a:pPr>
                      <a:r>
                        <a:rPr lang="en-US" sz="1400" b="0" spc="130">
                          <a:solidFill>
                            <a:srgbClr val="0000FF"/>
                          </a:solidFill>
                          <a:latin typeface="黑体" panose="02010609060101010101" pitchFamily="2" charset="-122"/>
                          <a:ea typeface="黑体" panose="02010609060101010101" pitchFamily="2" charset="-122"/>
                          <a:sym typeface="+mn-ea"/>
                        </a:rPr>
                        <a:t>第二课堂理论指导下模拟 国际会议对研究生学术英语教学的效应研究</a:t>
                      </a:r>
                      <a:endParaRPr lang="en-US" altLang="en-US" sz="1400" b="0" spc="130">
                        <a:solidFill>
                          <a:srgbClr val="0000FF"/>
                        </a:solidFill>
                        <a:latin typeface="黑体" panose="02010609060101010101" pitchFamily="2" charset="-122"/>
                        <a:ea typeface="黑体" panose="02010609060101010101" pitchFamily="2" charset="-122"/>
                        <a:sym typeface="+mn-ea"/>
                      </a:endParaRP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2</a:t>
                      </a:r>
                      <a:r>
                        <a:rPr lang="zh-CN" altLang="en-US" sz="1400" b="0">
                          <a:solidFill>
                            <a:srgbClr val="0000FF"/>
                          </a:solidFill>
                          <a:latin typeface="黑体" panose="02010609060101010101" pitchFamily="2" charset="-122"/>
                          <a:ea typeface="黑体" panose="02010609060101010101" pitchFamily="2" charset="-122"/>
                        </a:rPr>
                        <a:t>万</a:t>
                      </a: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2</a:t>
                      </a:r>
                      <a:r>
                        <a:rPr lang="zh-CN" altLang="en-US" sz="1400" b="0">
                          <a:solidFill>
                            <a:srgbClr val="0000FF"/>
                          </a:solidFill>
                          <a:latin typeface="黑体" panose="02010609060101010101" pitchFamily="2" charset="-122"/>
                          <a:ea typeface="黑体" panose="02010609060101010101" pitchFamily="2" charset="-122"/>
                        </a:rPr>
                        <a:t>万</a:t>
                      </a:r>
                    </a:p>
                  </a:txBody>
                  <a:tcPr anchor="ctr"/>
                </a:tc>
                <a:tc>
                  <a:txBody>
                    <a:bodyPr/>
                    <a:lstStyle/>
                    <a:p>
                      <a:pPr algn="ctr">
                        <a:buNone/>
                      </a:pPr>
                      <a:r>
                        <a:rPr lang="zh-CN" altLang="en-US" sz="1400" b="0">
                          <a:solidFill>
                            <a:srgbClr val="0000FF"/>
                          </a:solidFill>
                          <a:latin typeface="黑体" panose="02010609060101010101" pitchFamily="2" charset="-122"/>
                          <a:ea typeface="黑体" panose="02010609060101010101" pitchFamily="2" charset="-122"/>
                        </a:rPr>
                        <a:t>结项</a:t>
                      </a:r>
                    </a:p>
                  </a:txBody>
                  <a:tcPr anchor="ctr"/>
                </a:tc>
                <a:extLst>
                  <a:ext uri="{0D108BD9-81ED-4DB2-BD59-A6C34878D82A}">
                    <a16:rowId xmlns:a16="http://schemas.microsoft.com/office/drawing/2014/main" val="10003"/>
                  </a:ext>
                </a:extLst>
              </a:tr>
              <a:tr h="304800">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2016</a:t>
                      </a:r>
                    </a:p>
                  </a:txBody>
                  <a:tcPr anchor="ctr"/>
                </a:tc>
                <a:tc>
                  <a:txBody>
                    <a:bodyPr/>
                    <a:lstStyle/>
                    <a:p>
                      <a:pPr algn="ctr">
                        <a:buNone/>
                      </a:pPr>
                      <a:r>
                        <a:rPr lang="en-US" sz="1400" b="0" spc="130">
                          <a:solidFill>
                            <a:srgbClr val="0000FF"/>
                          </a:solidFill>
                          <a:latin typeface="黑体" panose="02010609060101010101" pitchFamily="2" charset="-122"/>
                          <a:ea typeface="黑体" panose="02010609060101010101" pitchFamily="2" charset="-122"/>
                          <a:sym typeface="+mn-ea"/>
                        </a:rPr>
                        <a:t>江苏省研究生教育教学改革 研究与实践课题</a:t>
                      </a:r>
                      <a:endParaRPr lang="en-US" altLang="en-US" sz="1400" b="0" spc="130">
                        <a:solidFill>
                          <a:srgbClr val="0000FF"/>
                        </a:solidFill>
                        <a:latin typeface="黑体" panose="02010609060101010101" pitchFamily="2" charset="-122"/>
                        <a:ea typeface="黑体" panose="02010609060101010101" pitchFamily="2" charset="-122"/>
                        <a:sym typeface="+mn-ea"/>
                      </a:endParaRPr>
                    </a:p>
                  </a:txBody>
                  <a:tcPr anchor="ctr"/>
                </a:tc>
                <a:tc>
                  <a:txBody>
                    <a:bodyPr/>
                    <a:lstStyle/>
                    <a:p>
                      <a:pPr algn="ctr">
                        <a:buNone/>
                      </a:pPr>
                      <a:r>
                        <a:rPr lang="zh-CN" altLang="en-US" sz="1400" b="0" spc="130">
                          <a:solidFill>
                            <a:srgbClr val="0000FF"/>
                          </a:solidFill>
                          <a:latin typeface="黑体" panose="02010609060101010101" pitchFamily="2" charset="-122"/>
                          <a:ea typeface="黑体" panose="02010609060101010101" pitchFamily="2" charset="-122"/>
                          <a:sym typeface="+mn-ea"/>
                        </a:rPr>
                        <a:t>多</a:t>
                      </a:r>
                      <a:r>
                        <a:rPr lang="en-US" sz="1400" b="0" spc="130">
                          <a:solidFill>
                            <a:srgbClr val="0000FF"/>
                          </a:solidFill>
                          <a:latin typeface="黑体" panose="02010609060101010101" pitchFamily="2" charset="-122"/>
                          <a:ea typeface="黑体" panose="02010609060101010101" pitchFamily="2" charset="-122"/>
                          <a:sym typeface="+mn-ea"/>
                        </a:rPr>
                        <a:t>模态研究生公共英语课程体系中的研究生助教工作模型的构建与实效研究</a:t>
                      </a:r>
                      <a:endParaRPr lang="en-US" altLang="en-US" sz="1400" b="0" spc="130">
                        <a:solidFill>
                          <a:srgbClr val="0000FF"/>
                        </a:solidFill>
                        <a:latin typeface="黑体" panose="02010609060101010101" pitchFamily="2" charset="-122"/>
                        <a:ea typeface="黑体" panose="02010609060101010101" pitchFamily="2" charset="-122"/>
                        <a:sym typeface="+mn-ea"/>
                      </a:endParaRP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4</a:t>
                      </a:r>
                      <a:r>
                        <a:rPr lang="zh-CN" altLang="en-US" sz="1400" b="0">
                          <a:solidFill>
                            <a:srgbClr val="0000FF"/>
                          </a:solidFill>
                          <a:latin typeface="黑体" panose="02010609060101010101" pitchFamily="2" charset="-122"/>
                          <a:ea typeface="黑体" panose="02010609060101010101" pitchFamily="2" charset="-122"/>
                        </a:rPr>
                        <a:t>万</a:t>
                      </a: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4</a:t>
                      </a:r>
                      <a:r>
                        <a:rPr lang="zh-CN" altLang="en-US" sz="1400" b="0">
                          <a:solidFill>
                            <a:srgbClr val="0000FF"/>
                          </a:solidFill>
                          <a:latin typeface="黑体" panose="02010609060101010101" pitchFamily="2" charset="-122"/>
                          <a:ea typeface="黑体" panose="02010609060101010101" pitchFamily="2" charset="-122"/>
                        </a:rPr>
                        <a:t>万</a:t>
                      </a:r>
                    </a:p>
                  </a:txBody>
                  <a:tcPr anchor="ctr"/>
                </a:tc>
                <a:tc>
                  <a:txBody>
                    <a:bodyPr/>
                    <a:lstStyle/>
                    <a:p>
                      <a:pPr algn="ctr">
                        <a:buNone/>
                      </a:pPr>
                      <a:r>
                        <a:rPr lang="zh-CN" altLang="en-US" sz="1400" b="0">
                          <a:solidFill>
                            <a:srgbClr val="0000FF"/>
                          </a:solidFill>
                          <a:latin typeface="黑体" panose="02010609060101010101" pitchFamily="2" charset="-122"/>
                          <a:ea typeface="黑体" panose="02010609060101010101" pitchFamily="2" charset="-122"/>
                        </a:rPr>
                        <a:t>结项</a:t>
                      </a:r>
                    </a:p>
                  </a:txBody>
                  <a:tcPr anchor="ctr"/>
                </a:tc>
                <a:extLst>
                  <a:ext uri="{0D108BD9-81ED-4DB2-BD59-A6C34878D82A}">
                    <a16:rowId xmlns:a16="http://schemas.microsoft.com/office/drawing/2014/main" val="10004"/>
                  </a:ext>
                </a:extLst>
              </a:tr>
              <a:tr h="304800">
                <a:tc>
                  <a:txBody>
                    <a:bodyPr/>
                    <a:lstStyle/>
                    <a:p>
                      <a:pPr algn="ctr">
                        <a:buNone/>
                      </a:pPr>
                      <a:r>
                        <a:rPr lang="en-US" sz="1400" b="0">
                          <a:solidFill>
                            <a:srgbClr val="0000FF"/>
                          </a:solidFill>
                          <a:uFillTx/>
                          <a:latin typeface="黑体" panose="02010609060101010101" pitchFamily="2" charset="-122"/>
                          <a:ea typeface="黑体" panose="02010609060101010101" pitchFamily="2" charset="-122"/>
                          <a:sym typeface="+mn-ea"/>
                        </a:rPr>
                        <a:t>2014</a:t>
                      </a:r>
                      <a:endParaRPr lang="en-US" altLang="en-US" sz="1400" b="0">
                        <a:solidFill>
                          <a:srgbClr val="0000FF"/>
                        </a:solidFill>
                        <a:uFillTx/>
                        <a:latin typeface="黑体" panose="02010609060101010101" pitchFamily="2" charset="-122"/>
                        <a:ea typeface="黑体" panose="02010609060101010101" pitchFamily="2" charset="-122"/>
                        <a:sym typeface="+mn-ea"/>
                      </a:endParaRPr>
                    </a:p>
                  </a:txBody>
                  <a:tcPr anchor="ctr"/>
                </a:tc>
                <a:tc>
                  <a:txBody>
                    <a:bodyPr/>
                    <a:lstStyle/>
                    <a:p>
                      <a:pPr algn="ctr">
                        <a:buNone/>
                      </a:pPr>
                      <a:r>
                        <a:rPr lang="zh-CN" altLang="en-US" sz="1400" b="0">
                          <a:solidFill>
                            <a:srgbClr val="0000FF"/>
                          </a:solidFill>
                          <a:uFillTx/>
                          <a:latin typeface="黑体" panose="02010609060101010101" pitchFamily="2" charset="-122"/>
                          <a:ea typeface="黑体" panose="02010609060101010101" pitchFamily="2" charset="-122"/>
                        </a:rPr>
                        <a:t>江苏省社科基金重点项目</a:t>
                      </a:r>
                    </a:p>
                  </a:txBody>
                  <a:tcPr anchor="ctr"/>
                </a:tc>
                <a:tc>
                  <a:txBody>
                    <a:bodyPr/>
                    <a:lstStyle/>
                    <a:p>
                      <a:pPr algn="ctr">
                        <a:buNone/>
                      </a:pPr>
                      <a:r>
                        <a:rPr lang="en-US" sz="1400" b="0">
                          <a:solidFill>
                            <a:srgbClr val="0000FF"/>
                          </a:solidFill>
                          <a:uFillTx/>
                          <a:latin typeface="黑体" panose="02010609060101010101" pitchFamily="2" charset="-122"/>
                          <a:ea typeface="黑体" panose="02010609060101010101" pitchFamily="2" charset="-122"/>
                          <a:sym typeface="+mn-ea"/>
                        </a:rPr>
                        <a:t>大学英语对中国文化传播的 现状及思考</a:t>
                      </a:r>
                      <a:endParaRPr lang="en-US" altLang="en-US" sz="1400" b="0">
                        <a:solidFill>
                          <a:srgbClr val="0000FF"/>
                        </a:solidFill>
                        <a:uFillTx/>
                        <a:latin typeface="黑体" panose="02010609060101010101" pitchFamily="2" charset="-122"/>
                        <a:ea typeface="黑体" panose="02010609060101010101" pitchFamily="2" charset="-122"/>
                        <a:sym typeface="+mn-ea"/>
                      </a:endParaRPr>
                    </a:p>
                  </a:txBody>
                  <a:tcPr anchor="ctr"/>
                </a:tc>
                <a:tc>
                  <a:txBody>
                    <a:bodyPr/>
                    <a:lstStyle/>
                    <a:p>
                      <a:pPr algn="ctr">
                        <a:buNone/>
                      </a:pPr>
                      <a:r>
                        <a:rPr lang="en-US" altLang="zh-CN" sz="1400" b="0">
                          <a:solidFill>
                            <a:srgbClr val="0000FF"/>
                          </a:solidFill>
                          <a:uFillTx/>
                          <a:latin typeface="黑体" panose="02010609060101010101" pitchFamily="2" charset="-122"/>
                          <a:ea typeface="黑体" panose="02010609060101010101" pitchFamily="2" charset="-122"/>
                        </a:rPr>
                        <a:t>6</a:t>
                      </a:r>
                      <a:r>
                        <a:rPr lang="zh-CN" altLang="en-US" sz="1400" b="0">
                          <a:solidFill>
                            <a:srgbClr val="0000FF"/>
                          </a:solidFill>
                          <a:uFillTx/>
                          <a:latin typeface="黑体" panose="02010609060101010101" pitchFamily="2" charset="-122"/>
                          <a:ea typeface="黑体" panose="02010609060101010101" pitchFamily="2" charset="-122"/>
                        </a:rPr>
                        <a:t>万</a:t>
                      </a:r>
                    </a:p>
                  </a:txBody>
                  <a:tcPr anchor="ctr"/>
                </a:tc>
                <a:tc>
                  <a:txBody>
                    <a:bodyPr/>
                    <a:lstStyle/>
                    <a:p>
                      <a:pPr algn="ctr">
                        <a:buNone/>
                      </a:pPr>
                      <a:r>
                        <a:rPr lang="en-US" altLang="zh-CN" sz="1400" b="0">
                          <a:solidFill>
                            <a:srgbClr val="0000FF"/>
                          </a:solidFill>
                          <a:uFillTx/>
                          <a:latin typeface="黑体" panose="02010609060101010101" pitchFamily="2" charset="-122"/>
                          <a:ea typeface="黑体" panose="02010609060101010101" pitchFamily="2" charset="-122"/>
                        </a:rPr>
                        <a:t>6</a:t>
                      </a:r>
                      <a:r>
                        <a:rPr lang="zh-CN" altLang="en-US" sz="1400" b="0">
                          <a:solidFill>
                            <a:srgbClr val="0000FF"/>
                          </a:solidFill>
                          <a:uFillTx/>
                          <a:latin typeface="黑体" panose="02010609060101010101" pitchFamily="2" charset="-122"/>
                          <a:ea typeface="黑体" panose="02010609060101010101" pitchFamily="2" charset="-122"/>
                        </a:rPr>
                        <a:t>万</a:t>
                      </a:r>
                    </a:p>
                  </a:txBody>
                  <a:tcPr anchor="ctr"/>
                </a:tc>
                <a:tc>
                  <a:txBody>
                    <a:bodyPr/>
                    <a:lstStyle/>
                    <a:p>
                      <a:pPr algn="ctr">
                        <a:buNone/>
                      </a:pPr>
                      <a:r>
                        <a:rPr lang="zh-CN" altLang="en-US" sz="1400" b="0">
                          <a:solidFill>
                            <a:srgbClr val="0000FF"/>
                          </a:solidFill>
                          <a:uFillTx/>
                          <a:latin typeface="黑体" panose="02010609060101010101" pitchFamily="2" charset="-122"/>
                          <a:ea typeface="黑体" panose="02010609060101010101" pitchFamily="2" charset="-122"/>
                        </a:rPr>
                        <a:t>结项</a:t>
                      </a:r>
                    </a:p>
                  </a:txBody>
                  <a:tcPr anchor="ctr"/>
                </a:tc>
                <a:extLst>
                  <a:ext uri="{0D108BD9-81ED-4DB2-BD59-A6C34878D82A}">
                    <a16:rowId xmlns:a16="http://schemas.microsoft.com/office/drawing/2014/main" val="10005"/>
                  </a:ext>
                </a:extLst>
              </a:tr>
              <a:tr h="374015">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2020</a:t>
                      </a:r>
                    </a:p>
                  </a:txBody>
                  <a:tcPr anchor="ctr"/>
                </a:tc>
                <a:tc>
                  <a:txBody>
                    <a:bodyPr/>
                    <a:lstStyle/>
                    <a:p>
                      <a:pPr algn="ctr">
                        <a:buNone/>
                      </a:pPr>
                      <a:r>
                        <a:rPr kumimoji="1" lang="en-US" altLang="zh-CN" sz="1400" b="0" dirty="0">
                          <a:solidFill>
                            <a:srgbClr val="0000FF"/>
                          </a:solidFill>
                          <a:latin typeface="黑体" panose="02010609060101010101" pitchFamily="2" charset="-122"/>
                          <a:ea typeface="黑体" panose="02010609060101010101" pitchFamily="2" charset="-122"/>
                          <a:cs typeface="黑体" panose="02010609060101010101" pitchFamily="2" charset="-122"/>
                          <a:sym typeface="+mn-ea"/>
                        </a:rPr>
                        <a:t>东南大学研究生“课程思政” 首批示范课程建设项目</a:t>
                      </a:r>
                      <a:endParaRPr kumimoji="1" lang="en-US" altLang="zh-CN" sz="1400" b="0" spc="130" dirty="0">
                        <a:solidFill>
                          <a:srgbClr val="0000FF"/>
                        </a:solidFill>
                        <a:latin typeface="黑体" panose="02010609060101010101" pitchFamily="2" charset="-122"/>
                        <a:ea typeface="黑体" panose="02010609060101010101" pitchFamily="2" charset="-122"/>
                        <a:cs typeface="黑体" panose="02010609060101010101" pitchFamily="2" charset="-122"/>
                        <a:sym typeface="+mn-ea"/>
                      </a:endParaRPr>
                    </a:p>
                  </a:txBody>
                  <a:tcPr anchor="ctr"/>
                </a:tc>
                <a:tc>
                  <a:txBody>
                    <a:bodyPr/>
                    <a:lstStyle/>
                    <a:p>
                      <a:pPr indent="0" algn="ctr">
                        <a:lnSpc>
                          <a:spcPct val="120000"/>
                        </a:lnSpc>
                        <a:spcBef>
                          <a:spcPts val="0"/>
                        </a:spcBef>
                        <a:spcAft>
                          <a:spcPts val="0"/>
                        </a:spcAft>
                        <a:buNone/>
                      </a:pPr>
                      <a:r>
                        <a:rPr lang="zh-CN" altLang="en-US" sz="1400" b="0" spc="130">
                          <a:solidFill>
                            <a:srgbClr val="0000FF"/>
                          </a:solidFill>
                          <a:latin typeface="黑体" panose="02010609060101010101" pitchFamily="2" charset="-122"/>
                          <a:ea typeface="黑体" panose="02010609060101010101" pitchFamily="2" charset="-122"/>
                          <a:sym typeface="+mn-ea"/>
                        </a:rPr>
                        <a:t>学术英语写作</a:t>
                      </a: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3</a:t>
                      </a:r>
                      <a:r>
                        <a:rPr lang="zh-CN" altLang="en-US" sz="1400" b="0">
                          <a:solidFill>
                            <a:srgbClr val="0000FF"/>
                          </a:solidFill>
                          <a:latin typeface="黑体" panose="02010609060101010101" pitchFamily="2" charset="-122"/>
                          <a:ea typeface="黑体" panose="02010609060101010101" pitchFamily="2" charset="-122"/>
                        </a:rPr>
                        <a:t>万</a:t>
                      </a: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3</a:t>
                      </a:r>
                      <a:r>
                        <a:rPr lang="zh-CN" altLang="en-US" sz="1400" b="0">
                          <a:solidFill>
                            <a:srgbClr val="0000FF"/>
                          </a:solidFill>
                          <a:latin typeface="黑体" panose="02010609060101010101" pitchFamily="2" charset="-122"/>
                          <a:ea typeface="黑体" panose="02010609060101010101" pitchFamily="2" charset="-122"/>
                        </a:rPr>
                        <a:t>万</a:t>
                      </a:r>
                    </a:p>
                  </a:txBody>
                  <a:tcPr anchor="ctr"/>
                </a:tc>
                <a:tc>
                  <a:txBody>
                    <a:bodyPr/>
                    <a:lstStyle/>
                    <a:p>
                      <a:pPr algn="ctr">
                        <a:buNone/>
                      </a:pPr>
                      <a:r>
                        <a:rPr lang="zh-CN" altLang="en-US" sz="1400" b="0">
                          <a:solidFill>
                            <a:srgbClr val="0000FF"/>
                          </a:solidFill>
                          <a:latin typeface="黑体" panose="02010609060101010101" pitchFamily="2" charset="-122"/>
                          <a:ea typeface="黑体" panose="02010609060101010101" pitchFamily="2" charset="-122"/>
                        </a:rPr>
                        <a:t>结项</a:t>
                      </a:r>
                    </a:p>
                  </a:txBody>
                  <a:tcPr anchor="ctr"/>
                </a:tc>
                <a:extLst>
                  <a:ext uri="{0D108BD9-81ED-4DB2-BD59-A6C34878D82A}">
                    <a16:rowId xmlns:a16="http://schemas.microsoft.com/office/drawing/2014/main" val="10006"/>
                  </a:ext>
                </a:extLst>
              </a:tr>
              <a:tr h="374015">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2015</a:t>
                      </a:r>
                    </a:p>
                  </a:txBody>
                  <a:tcPr anchor="ctr"/>
                </a:tc>
                <a:tc>
                  <a:txBody>
                    <a:bodyPr/>
                    <a:lstStyle/>
                    <a:p>
                      <a:pPr algn="ctr">
                        <a:buNone/>
                      </a:pPr>
                      <a:r>
                        <a:rPr lang="zh-CN" altLang="en-US" sz="1400" b="0">
                          <a:solidFill>
                            <a:srgbClr val="0000FF"/>
                          </a:solidFill>
                          <a:latin typeface="黑体" panose="02010609060101010101" pitchFamily="2" charset="-122"/>
                          <a:ea typeface="黑体" panose="02010609060101010101" pitchFamily="2" charset="-122"/>
                          <a:sym typeface="+mn-ea"/>
                        </a:rPr>
                        <a:t>东南大学研讨课建设项目</a:t>
                      </a:r>
                    </a:p>
                  </a:txBody>
                  <a:tcPr anchor="ctr"/>
                </a:tc>
                <a:tc>
                  <a:txBody>
                    <a:bodyPr/>
                    <a:lstStyle/>
                    <a:p>
                      <a:pPr algn="ctr">
                        <a:buNone/>
                      </a:pPr>
                      <a:r>
                        <a:rPr lang="zh-CN" altLang="en-US" sz="1400" b="0">
                          <a:solidFill>
                            <a:srgbClr val="0000FF"/>
                          </a:solidFill>
                          <a:latin typeface="黑体" panose="02010609060101010101" pitchFamily="2" charset="-122"/>
                          <a:ea typeface="黑体" panose="02010609060101010101" pitchFamily="2" charset="-122"/>
                        </a:rPr>
                        <a:t>工程师职业与工程伦理</a:t>
                      </a: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1</a:t>
                      </a:r>
                      <a:r>
                        <a:rPr lang="zh-CN" altLang="en-US" sz="1400" b="0">
                          <a:solidFill>
                            <a:srgbClr val="0000FF"/>
                          </a:solidFill>
                          <a:latin typeface="黑体" panose="02010609060101010101" pitchFamily="2" charset="-122"/>
                          <a:ea typeface="黑体" panose="02010609060101010101" pitchFamily="2" charset="-122"/>
                        </a:rPr>
                        <a:t>万</a:t>
                      </a: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1</a:t>
                      </a:r>
                      <a:r>
                        <a:rPr lang="zh-CN" altLang="en-US" sz="1400" b="0">
                          <a:solidFill>
                            <a:srgbClr val="0000FF"/>
                          </a:solidFill>
                          <a:latin typeface="黑体" panose="02010609060101010101" pitchFamily="2" charset="-122"/>
                          <a:ea typeface="黑体" panose="02010609060101010101" pitchFamily="2" charset="-122"/>
                        </a:rPr>
                        <a:t>万</a:t>
                      </a:r>
                    </a:p>
                  </a:txBody>
                  <a:tcPr anchor="ctr"/>
                </a:tc>
                <a:tc>
                  <a:txBody>
                    <a:bodyPr/>
                    <a:lstStyle/>
                    <a:p>
                      <a:pPr algn="ctr">
                        <a:buNone/>
                      </a:pPr>
                      <a:r>
                        <a:rPr lang="zh-CN" altLang="en-US" sz="1400" b="0">
                          <a:solidFill>
                            <a:srgbClr val="0000FF"/>
                          </a:solidFill>
                          <a:latin typeface="黑体" panose="02010609060101010101" pitchFamily="2" charset="-122"/>
                          <a:ea typeface="黑体" panose="02010609060101010101" pitchFamily="2" charset="-122"/>
                        </a:rPr>
                        <a:t>结项</a:t>
                      </a:r>
                    </a:p>
                  </a:txBody>
                  <a:tcPr anchor="ctr"/>
                </a:tc>
                <a:extLst>
                  <a:ext uri="{0D108BD9-81ED-4DB2-BD59-A6C34878D82A}">
                    <a16:rowId xmlns:a16="http://schemas.microsoft.com/office/drawing/2014/main" val="10007"/>
                  </a:ext>
                </a:extLst>
              </a:tr>
              <a:tr h="374015">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2013</a:t>
                      </a:r>
                    </a:p>
                  </a:txBody>
                  <a:tcPr anchor="ctr"/>
                </a:tc>
                <a:tc>
                  <a:txBody>
                    <a:bodyPr/>
                    <a:lstStyle/>
                    <a:p>
                      <a:pPr algn="ctr">
                        <a:buNone/>
                      </a:pPr>
                      <a:r>
                        <a:rPr lang="zh-CN" altLang="en-US" sz="1400" b="0">
                          <a:solidFill>
                            <a:srgbClr val="0000FF"/>
                          </a:solidFill>
                          <a:latin typeface="黑体" panose="02010609060101010101" pitchFamily="2" charset="-122"/>
                          <a:ea typeface="黑体" panose="02010609060101010101" pitchFamily="2" charset="-122"/>
                        </a:rPr>
                        <a:t>东南大学通识课建设项目</a:t>
                      </a:r>
                    </a:p>
                  </a:txBody>
                  <a:tcPr anchor="ctr"/>
                </a:tc>
                <a:tc>
                  <a:txBody>
                    <a:bodyPr/>
                    <a:lstStyle/>
                    <a:p>
                      <a:pPr algn="ctr">
                        <a:buNone/>
                      </a:pPr>
                      <a:r>
                        <a:rPr lang="zh-CN" altLang="en-US" sz="1400" b="0">
                          <a:solidFill>
                            <a:srgbClr val="0000FF"/>
                          </a:solidFill>
                          <a:latin typeface="黑体" panose="02010609060101010101" pitchFamily="2" charset="-122"/>
                          <a:ea typeface="黑体" panose="02010609060101010101" pitchFamily="2" charset="-122"/>
                        </a:rPr>
                        <a:t>中国文化的英语传播</a:t>
                      </a: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1</a:t>
                      </a:r>
                      <a:r>
                        <a:rPr lang="zh-CN" altLang="en-US" sz="1400" b="0">
                          <a:solidFill>
                            <a:srgbClr val="0000FF"/>
                          </a:solidFill>
                          <a:latin typeface="黑体" panose="02010609060101010101" pitchFamily="2" charset="-122"/>
                          <a:ea typeface="黑体" panose="02010609060101010101" pitchFamily="2" charset="-122"/>
                        </a:rPr>
                        <a:t>万</a:t>
                      </a:r>
                    </a:p>
                  </a:txBody>
                  <a:tcPr anchor="ctr"/>
                </a:tc>
                <a:tc>
                  <a:txBody>
                    <a:bodyPr/>
                    <a:lstStyle/>
                    <a:p>
                      <a:pPr algn="ctr">
                        <a:buNone/>
                      </a:pPr>
                      <a:r>
                        <a:rPr lang="en-US" altLang="zh-CN" sz="1400" b="0">
                          <a:solidFill>
                            <a:srgbClr val="0000FF"/>
                          </a:solidFill>
                          <a:latin typeface="黑体" panose="02010609060101010101" pitchFamily="2" charset="-122"/>
                          <a:ea typeface="黑体" panose="02010609060101010101" pitchFamily="2" charset="-122"/>
                        </a:rPr>
                        <a:t>1</a:t>
                      </a:r>
                      <a:r>
                        <a:rPr lang="zh-CN" altLang="en-US" sz="1400" b="0">
                          <a:solidFill>
                            <a:srgbClr val="0000FF"/>
                          </a:solidFill>
                          <a:latin typeface="黑体" panose="02010609060101010101" pitchFamily="2" charset="-122"/>
                          <a:ea typeface="黑体" panose="02010609060101010101" pitchFamily="2" charset="-122"/>
                        </a:rPr>
                        <a:t>万</a:t>
                      </a:r>
                    </a:p>
                  </a:txBody>
                  <a:tcPr anchor="ctr"/>
                </a:tc>
                <a:tc>
                  <a:txBody>
                    <a:bodyPr/>
                    <a:lstStyle/>
                    <a:p>
                      <a:pPr algn="ctr">
                        <a:buNone/>
                      </a:pPr>
                      <a:r>
                        <a:rPr lang="zh-CN" altLang="en-US" sz="1400" b="0">
                          <a:solidFill>
                            <a:srgbClr val="0000FF"/>
                          </a:solidFill>
                          <a:latin typeface="黑体" panose="02010609060101010101" pitchFamily="2" charset="-122"/>
                          <a:ea typeface="黑体" panose="02010609060101010101" pitchFamily="2" charset="-122"/>
                        </a:rPr>
                        <a:t>结项</a:t>
                      </a:r>
                    </a:p>
                  </a:txBody>
                  <a:tcPr anchor="ctr"/>
                </a:tc>
                <a:extLst>
                  <a:ext uri="{0D108BD9-81ED-4DB2-BD59-A6C34878D82A}">
                    <a16:rowId xmlns:a16="http://schemas.microsoft.com/office/drawing/2014/main" val="10008"/>
                  </a:ext>
                </a:extLst>
              </a:tr>
            </a:tbl>
          </a:graphicData>
        </a:graphic>
      </p:graphicFrame>
      <p:sp>
        <p:nvSpPr>
          <p:cNvPr id="12" name="文本框 11"/>
          <p:cNvSpPr txBox="1"/>
          <p:nvPr/>
        </p:nvSpPr>
        <p:spPr>
          <a:xfrm>
            <a:off x="899160" y="6236970"/>
            <a:ext cx="7749540" cy="368300"/>
          </a:xfrm>
          <a:prstGeom prst="rect">
            <a:avLst/>
          </a:prstGeom>
          <a:noFill/>
        </p:spPr>
        <p:txBody>
          <a:bodyPr wrap="square" rtlCol="0">
            <a:spAutoFit/>
          </a:bodyPr>
          <a:lstStyle/>
          <a:p>
            <a:r>
              <a:rPr lang="zh-CN" altLang="en-US" b="1">
                <a:latin typeface="黑体" panose="02010609060101010101" pitchFamily="2" charset="-122"/>
                <a:ea typeface="黑体" panose="02010609060101010101" pitchFamily="2" charset="-122"/>
              </a:rPr>
              <a:t>任现职以来科研经费实际到账：</a:t>
            </a:r>
            <a:r>
              <a:rPr lang="en-US" altLang="zh-CN" b="1">
                <a:latin typeface="黑体" panose="02010609060101010101" pitchFamily="2" charset="-122"/>
                <a:ea typeface="黑体" panose="02010609060101010101" pitchFamily="2" charset="-122"/>
              </a:rPr>
              <a:t>27.4</a:t>
            </a:r>
            <a:r>
              <a:rPr lang="zh-CN" altLang="en-US" b="1">
                <a:latin typeface="黑体" panose="02010609060101010101" pitchFamily="2" charset="-122"/>
                <a:ea typeface="黑体" panose="02010609060101010101" pitchFamily="2" charset="-122"/>
              </a:rPr>
              <a:t>万（年均约</a:t>
            </a:r>
            <a:r>
              <a:rPr lang="en-US" altLang="zh-CN" b="1">
                <a:latin typeface="黑体" panose="02010609060101010101" pitchFamily="2" charset="-122"/>
                <a:ea typeface="黑体" panose="02010609060101010101" pitchFamily="2" charset="-122"/>
              </a:rPr>
              <a:t>3.5</a:t>
            </a:r>
            <a:r>
              <a:rPr lang="zh-CN" altLang="en-US" b="1">
                <a:latin typeface="黑体" panose="02010609060101010101" pitchFamily="2" charset="-122"/>
                <a:ea typeface="黑体" panose="02010609060101010101" pitchFamily="2" charset="-122"/>
              </a:rPr>
              <a:t>万）</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827088" y="260350"/>
            <a:ext cx="7993384" cy="460375"/>
          </a:xfrm>
          <a:prstGeom prst="rect">
            <a:avLst/>
          </a:prstGeom>
          <a:noFill/>
          <a:ln w="9525">
            <a:solidFill>
              <a:schemeClr val="tx2"/>
            </a:solidFill>
            <a:miter lim="800000"/>
          </a:ln>
          <a:effectLst/>
        </p:spPr>
        <p:txBody>
          <a:bodyPr wrap="square">
            <a:spAutoFit/>
          </a:bodyPr>
          <a:lstStyle/>
          <a:p>
            <a:pPr eaLnBrk="1" hangingPunct="1">
              <a:spcBef>
                <a:spcPct val="50000"/>
              </a:spcBef>
              <a:defRPr/>
            </a:pPr>
            <a:r>
              <a:rPr lang="zh-CN" altLang="en-US" sz="2400" b="1" dirty="0">
                <a:solidFill>
                  <a:srgbClr val="FFCC00"/>
                </a:solidFill>
                <a:latin typeface="Times New Roman" panose="02020603050405020304" pitchFamily="18" charset="0"/>
              </a:rPr>
              <a:t>金晶</a:t>
            </a:r>
            <a:r>
              <a:rPr lang="en-US" altLang="zh-CN" sz="2400" b="1" dirty="0">
                <a:solidFill>
                  <a:srgbClr val="FFCC00"/>
                </a:solidFill>
                <a:latin typeface="Times New Roman" panose="02020603050405020304" pitchFamily="18" charset="0"/>
              </a:rPr>
              <a:t>    </a:t>
            </a:r>
            <a:r>
              <a:rPr lang="zh-CN" altLang="en-US" sz="2400" b="1" dirty="0">
                <a:solidFill>
                  <a:srgbClr val="FFCC00"/>
                </a:solidFill>
                <a:latin typeface="Times New Roman" panose="02020603050405020304" pitchFamily="18" charset="0"/>
              </a:rPr>
              <a:t>外国语学院</a:t>
            </a:r>
            <a:r>
              <a:rPr lang="zh-CN" altLang="en-US" sz="2400" b="1" dirty="0">
                <a:effectLst>
                  <a:outerShdw blurRad="38100" dist="38100" dir="2700000" algn="tl">
                    <a:srgbClr val="000000"/>
                  </a:outerShdw>
                </a:effectLst>
                <a:latin typeface="Times New Roman" panose="02020603050405020304" pitchFamily="18" charset="0"/>
              </a:rPr>
              <a:t>             其他亮点工作</a:t>
            </a:r>
          </a:p>
        </p:txBody>
      </p:sp>
      <p:sp>
        <p:nvSpPr>
          <p:cNvPr id="2" name="文本框 1"/>
          <p:cNvSpPr txBox="1"/>
          <p:nvPr/>
        </p:nvSpPr>
        <p:spPr>
          <a:xfrm>
            <a:off x="779780" y="981710"/>
            <a:ext cx="8089265" cy="5708015"/>
          </a:xfrm>
          <a:prstGeom prst="rect">
            <a:avLst/>
          </a:prstGeom>
          <a:noFill/>
        </p:spPr>
        <p:txBody>
          <a:bodyPr wrap="square" rtlCol="0" anchor="t">
            <a:spAutoFit/>
          </a:bodyPr>
          <a:lstStyle/>
          <a:p>
            <a:pPr marL="342900" indent="0" eaLnBrk="1" latinLnBrk="0" hangingPunct="1">
              <a:lnSpc>
                <a:spcPct val="125000"/>
              </a:lnSpc>
              <a:spcBef>
                <a:spcPts val="600"/>
              </a:spcBef>
              <a:spcAft>
                <a:spcPts val="600"/>
              </a:spcAft>
              <a:buFont typeface="Wingdings" panose="05000000000000000000" pitchFamily="2" charset="2"/>
              <a:buChar char="Ø"/>
            </a:pPr>
            <a:r>
              <a:rPr kumimoji="1" lang="en-US" altLang="zh-CN" b="1" dirty="0">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教学成果奖：</a:t>
            </a:r>
          </a:p>
          <a:p>
            <a:pPr marL="342900" indent="0" eaLnBrk="1" latinLnBrk="0" hangingPunct="1">
              <a:lnSpc>
                <a:spcPct val="125000"/>
              </a:lnSpc>
              <a:spcBef>
                <a:spcPts val="600"/>
              </a:spcBef>
              <a:spcAft>
                <a:spcPts val="600"/>
              </a:spcAft>
              <a:buFont typeface="Wingdings" panose="05000000000000000000" pitchFamily="2" charset="2"/>
              <a:buNone/>
            </a:pPr>
            <a:r>
              <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2014</a:t>
            </a: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年</a:t>
            </a:r>
            <a:r>
              <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国家教学成果二等奖</a:t>
            </a: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a:t>
            </a:r>
            <a:r>
              <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12/15</a:t>
            </a: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a:t>
            </a:r>
            <a:endPar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endParaRPr>
          </a:p>
          <a:p>
            <a:pPr marL="342900" indent="0" eaLnBrk="1" latinLnBrk="0" hangingPunct="1">
              <a:lnSpc>
                <a:spcPct val="100000"/>
              </a:lnSpc>
              <a:spcBef>
                <a:spcPts val="600"/>
              </a:spcBef>
              <a:spcAft>
                <a:spcPts val="600"/>
              </a:spcAft>
              <a:buFont typeface="Wingdings" panose="05000000000000000000" pitchFamily="2" charset="2"/>
              <a:buNone/>
            </a:pPr>
            <a:r>
              <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2016年</a:t>
            </a:r>
            <a:r>
              <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江苏省教育研究成果奖三等奖（</a:t>
            </a:r>
            <a:r>
              <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4/5</a:t>
            </a: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a:t>
            </a:r>
          </a:p>
          <a:p>
            <a:pPr marL="342900" indent="0" eaLnBrk="1" latinLnBrk="0" hangingPunct="1">
              <a:lnSpc>
                <a:spcPct val="100000"/>
              </a:lnSpc>
              <a:spcBef>
                <a:spcPts val="600"/>
              </a:spcBef>
              <a:spcAft>
                <a:spcPts val="600"/>
              </a:spcAft>
              <a:buFont typeface="Wingdings" panose="05000000000000000000" pitchFamily="2" charset="2"/>
              <a:buNone/>
            </a:pPr>
            <a:r>
              <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2017年</a:t>
            </a:r>
            <a:r>
              <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东南大学教学成果一等奖（</a:t>
            </a:r>
            <a:r>
              <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4/8</a:t>
            </a: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a:t>
            </a:r>
          </a:p>
          <a:p>
            <a:pPr marL="342900" indent="0" eaLnBrk="1" latinLnBrk="0" hangingPunct="1">
              <a:lnSpc>
                <a:spcPct val="100000"/>
              </a:lnSpc>
              <a:spcBef>
                <a:spcPts val="600"/>
              </a:spcBef>
              <a:spcAft>
                <a:spcPts val="600"/>
              </a:spcAft>
              <a:buFont typeface="Wingdings" panose="05000000000000000000" pitchFamily="2" charset="2"/>
              <a:buNone/>
            </a:pPr>
            <a:r>
              <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2017年</a:t>
            </a:r>
            <a:r>
              <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  </a:t>
            </a: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江苏省研究生教育改革成果二等奖（</a:t>
            </a:r>
            <a:r>
              <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3/5</a:t>
            </a: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a:t>
            </a:r>
          </a:p>
          <a:p>
            <a:pPr marL="628650" indent="-285750" eaLnBrk="1" latinLnBrk="0" hangingPunct="1">
              <a:lnSpc>
                <a:spcPct val="100000"/>
              </a:lnSpc>
              <a:spcBef>
                <a:spcPts val="600"/>
              </a:spcBef>
              <a:spcAft>
                <a:spcPts val="600"/>
              </a:spcAft>
              <a:buFont typeface="Wingdings" panose="05000000000000000000" charset="0"/>
              <a:buChar char="Ø"/>
            </a:pPr>
            <a:endPar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endParaRPr>
          </a:p>
          <a:p>
            <a:pPr marL="628650" indent="-285750" eaLnBrk="1" latinLnBrk="0" hangingPunct="1">
              <a:lnSpc>
                <a:spcPct val="100000"/>
              </a:lnSpc>
              <a:spcBef>
                <a:spcPts val="600"/>
              </a:spcBef>
              <a:spcAft>
                <a:spcPts val="600"/>
              </a:spcAft>
              <a:buFont typeface="Wingdings" panose="05000000000000000000" charset="0"/>
              <a:buChar char="Ø"/>
            </a:pPr>
            <a:r>
              <a:rPr kumimoji="1" lang="zh-CN" altLang="en-US"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rPr>
              <a:t>荣誉称号与奖项：</a:t>
            </a:r>
            <a:endParaRPr kumimoji="1" lang="en-US" altLang="zh-CN" sz="2000" b="1" dirty="0">
              <a:solidFill>
                <a:schemeClr val="tx1"/>
              </a:solidFill>
              <a:latin typeface="黑体" panose="02010609060101010101" pitchFamily="2" charset="-122"/>
              <a:ea typeface="黑体" panose="02010609060101010101" pitchFamily="2" charset="-122"/>
              <a:cs typeface="黑体" panose="02010609060101010101" pitchFamily="2" charset="-122"/>
              <a:sym typeface="+mn-ea"/>
            </a:endParaRPr>
          </a:p>
          <a:p>
            <a:pPr marL="685800" indent="-342900" eaLnBrk="1" latinLnBrk="0" hangingPunct="1">
              <a:lnSpc>
                <a:spcPct val="100000"/>
              </a:lnSpc>
              <a:spcBef>
                <a:spcPts val="600"/>
              </a:spcBef>
              <a:spcAft>
                <a:spcPts val="600"/>
              </a:spcAft>
              <a:buFont typeface="Wingdings" panose="05000000000000000000" charset="0"/>
              <a:buNone/>
            </a:pPr>
            <a:r>
              <a:rPr kumimoji="1" lang="en-US" altLang="zh-CN" sz="2000" b="1" dirty="0">
                <a:latin typeface="黑体" panose="02010609060101010101" pitchFamily="2" charset="-122"/>
                <a:ea typeface="黑体" panose="02010609060101010101" pitchFamily="2" charset="-122"/>
                <a:cs typeface="黑体" panose="02010609060101010101" pitchFamily="2" charset="-122"/>
                <a:sym typeface="+mn-ea"/>
              </a:rPr>
              <a:t> 		江苏省高校“青蓝工程”中青年学术带头人培养对象</a:t>
            </a:r>
          </a:p>
          <a:p>
            <a:pPr marL="342900" indent="0" eaLnBrk="1" latinLnBrk="0" hangingPunct="1">
              <a:lnSpc>
                <a:spcPct val="100000"/>
              </a:lnSpc>
              <a:spcBef>
                <a:spcPts val="600"/>
              </a:spcBef>
              <a:spcAft>
                <a:spcPts val="600"/>
              </a:spcAft>
              <a:buFont typeface="Wingdings" panose="05000000000000000000" charset="0"/>
              <a:buNone/>
            </a:pPr>
            <a:r>
              <a:rPr kumimoji="1" lang="en-US" altLang="zh-CN" sz="2000" b="1" dirty="0">
                <a:latin typeface="黑体" panose="02010609060101010101" pitchFamily="2" charset="-122"/>
                <a:ea typeface="黑体" panose="02010609060101010101" pitchFamily="2" charset="-122"/>
                <a:cs typeface="黑体" panose="02010609060101010101" pitchFamily="2" charset="-122"/>
                <a:sym typeface="+mn-ea"/>
              </a:rPr>
              <a:t>	江苏省高校优秀共产党员</a:t>
            </a:r>
            <a:r>
              <a:rPr kumimoji="1" lang="zh-CN" altLang="en-US" sz="2000" b="1" dirty="0">
                <a:latin typeface="黑体" panose="02010609060101010101" pitchFamily="2" charset="-122"/>
                <a:ea typeface="黑体" panose="02010609060101010101" pitchFamily="2" charset="-122"/>
                <a:cs typeface="黑体" panose="02010609060101010101" pitchFamily="2" charset="-122"/>
                <a:sym typeface="+mn-ea"/>
              </a:rPr>
              <a:t>、东南大学优秀共产党员</a:t>
            </a:r>
          </a:p>
          <a:p>
            <a:pPr marL="342900" indent="0" eaLnBrk="1" latinLnBrk="0" hangingPunct="1">
              <a:lnSpc>
                <a:spcPct val="100000"/>
              </a:lnSpc>
              <a:spcBef>
                <a:spcPts val="600"/>
              </a:spcBef>
              <a:spcAft>
                <a:spcPts val="600"/>
              </a:spcAft>
              <a:buFont typeface="Wingdings" panose="05000000000000000000" charset="0"/>
              <a:buNone/>
            </a:pPr>
            <a:r>
              <a:rPr kumimoji="1" lang="en-US" altLang="zh-CN" sz="2000" b="1" dirty="0">
                <a:latin typeface="黑体" panose="02010609060101010101" pitchFamily="2" charset="-122"/>
                <a:ea typeface="黑体" panose="02010609060101010101" pitchFamily="2" charset="-122"/>
                <a:cs typeface="黑体" panose="02010609060101010101" pitchFamily="2" charset="-122"/>
                <a:sym typeface="+mn-ea"/>
              </a:rPr>
              <a:t>	</a:t>
            </a:r>
            <a:r>
              <a:rPr kumimoji="1" lang="zh-CN" sz="2000" b="1" dirty="0" err="1">
                <a:latin typeface="黑体" panose="02010609060101010101" pitchFamily="2" charset="-122"/>
                <a:ea typeface="黑体" panose="02010609060101010101" pitchFamily="2" charset="-122"/>
                <a:cs typeface="黑体" panose="02010609060101010101" pitchFamily="2" charset="-122"/>
                <a:sym typeface="+mn-ea"/>
              </a:rPr>
              <a:t>连续七年荣获</a:t>
            </a:r>
            <a:r>
              <a:rPr kumimoji="1" lang="en-US" altLang="zh-CN" sz="2000" b="1" dirty="0">
                <a:latin typeface="黑体" panose="02010609060101010101" pitchFamily="2" charset="-122"/>
                <a:ea typeface="黑体" panose="02010609060101010101" pitchFamily="2" charset="-122"/>
                <a:cs typeface="黑体" panose="02010609060101010101" pitchFamily="2" charset="-122"/>
                <a:sym typeface="+mn-ea"/>
              </a:rPr>
              <a:t>“东南大学我最喜爱的十佳教师”称号</a:t>
            </a:r>
          </a:p>
          <a:p>
            <a:pPr marL="342900" indent="0" eaLnBrk="1" latinLnBrk="0" hangingPunct="1">
              <a:lnSpc>
                <a:spcPct val="100000"/>
              </a:lnSpc>
              <a:spcBef>
                <a:spcPts val="600"/>
              </a:spcBef>
              <a:spcAft>
                <a:spcPts val="600"/>
              </a:spcAft>
              <a:buFont typeface="Wingdings" panose="05000000000000000000" charset="0"/>
              <a:buNone/>
            </a:pPr>
            <a:r>
              <a:rPr kumimoji="1" lang="en-US" altLang="zh-CN" sz="2000" b="1" dirty="0">
                <a:latin typeface="黑体" panose="02010609060101010101" pitchFamily="2" charset="-122"/>
                <a:ea typeface="黑体" panose="02010609060101010101" pitchFamily="2" charset="-122"/>
                <a:cs typeface="黑体" panose="02010609060101010101" pitchFamily="2" charset="-122"/>
                <a:sym typeface="+mn-ea"/>
              </a:rPr>
              <a:t>	东南大学青年教师授课竞赛一等奖</a:t>
            </a:r>
          </a:p>
          <a:p>
            <a:pPr marL="342900" indent="0" eaLnBrk="1" latinLnBrk="0" hangingPunct="1">
              <a:lnSpc>
                <a:spcPct val="125000"/>
              </a:lnSpc>
              <a:spcBef>
                <a:spcPts val="600"/>
              </a:spcBef>
              <a:spcAft>
                <a:spcPts val="600"/>
              </a:spcAft>
              <a:buFont typeface="Wingdings" panose="05000000000000000000" charset="0"/>
              <a:buChar char="Ø"/>
              <a:tabLst>
                <a:tab pos="2147570" algn="l"/>
                <a:tab pos="2147570" algn="l"/>
              </a:tabLst>
            </a:pPr>
            <a:r>
              <a:rPr kumimoji="1" lang="en-US" altLang="zh-CN" sz="2000" b="1" dirty="0">
                <a:solidFill>
                  <a:srgbClr val="0000FF"/>
                </a:solidFill>
                <a:latin typeface="黑体" panose="02010609060101010101" pitchFamily="2" charset="-122"/>
                <a:ea typeface="黑体" panose="02010609060101010101" pitchFamily="2" charset="-122"/>
                <a:cs typeface="黑体" panose="02010609060101010101" pitchFamily="2" charset="-122"/>
                <a:sym typeface="+mn-ea"/>
              </a:rPr>
              <a:t> </a:t>
            </a:r>
            <a:endParaRPr kumimoji="1" lang="en-US" altLang="zh-CN" sz="2000" b="1" dirty="0">
              <a:latin typeface="黑体" panose="02010609060101010101" pitchFamily="2" charset="-122"/>
              <a:ea typeface="黑体" panose="02010609060101010101" pitchFamily="2" charset="-122"/>
              <a:cs typeface="黑体" panose="02010609060101010101" pitchFamily="2" charset="-122"/>
              <a:sym typeface="+mn-ea"/>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178999e6-7572-4c41-99b7-cb9d6a028a12}"/>
  <p:tag name="TABLE_ENDDRAG_ORIGIN_RECT" val="619*255"/>
  <p:tag name="TABLE_ENDDRAG_RECT" val="70*99*619*255"/>
</p:tagLst>
</file>

<file path=ppt/theme/theme1.xml><?xml version="1.0" encoding="utf-8"?>
<a:theme xmlns:a="http://schemas.openxmlformats.org/drawingml/2006/main" name="1">
  <a:themeElements>
    <a:clrScheme name="1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1">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1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1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333</Words>
  <Application>Microsoft Office PowerPoint</Application>
  <PresentationFormat>全屏显示(4:3)</PresentationFormat>
  <Paragraphs>97</Paragraphs>
  <Slides>5</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仿宋_GB2312</vt:lpstr>
      <vt:lpstr>黑体</vt:lpstr>
      <vt:lpstr>华文宋体</vt:lpstr>
      <vt:lpstr>宋体</vt:lpstr>
      <vt:lpstr>Arial</vt:lpstr>
      <vt:lpstr>Calibri</vt:lpstr>
      <vt:lpstr>Times New Roman</vt:lpstr>
      <vt:lpstr>Wingdings</vt:lpstr>
      <vt:lpstr>1</vt:lpstr>
      <vt:lpstr>外国语学院 </vt:lpstr>
      <vt:lpstr>PowerPoint 演示文稿</vt:lpstr>
      <vt:lpstr>PowerPoint 演示文稿</vt:lpstr>
      <vt:lpstr>PowerPoint 演示文稿</vt:lpstr>
      <vt:lpstr>PowerPoint 演示文稿</vt:lpstr>
    </vt:vector>
  </TitlesOfParts>
  <Company>doem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北京工业大学</dc:title>
  <dc:creator>nsfc</dc:creator>
  <cp:lastModifiedBy>Windows 用户</cp:lastModifiedBy>
  <cp:revision>46</cp:revision>
  <dcterms:created xsi:type="dcterms:W3CDTF">2006-07-18T00:09:00Z</dcterms:created>
  <dcterms:modified xsi:type="dcterms:W3CDTF">2021-07-06T06:29:57Z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323D3DD4D7AF47BE80B340039EB5E662</vt:lpwstr>
  </property>
  <property fmtid="{D5CDD505-2E9C-101B-9397-08002B2CF9AE}" pid="3" name="KSOProductBuildVer">
    <vt:lpwstr>2052-11.1.0.10578</vt:lpwstr>
  </property>
</Properties>
</file>